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70" r:id="rId2"/>
    <p:sldId id="269" r:id="rId3"/>
    <p:sldId id="272" r:id="rId4"/>
    <p:sldId id="309" r:id="rId5"/>
    <p:sldId id="271" r:id="rId6"/>
    <p:sldId id="256" r:id="rId7"/>
    <p:sldId id="257" r:id="rId8"/>
    <p:sldId id="258" r:id="rId9"/>
    <p:sldId id="259" r:id="rId10"/>
    <p:sldId id="260" r:id="rId11"/>
    <p:sldId id="261" r:id="rId12"/>
    <p:sldId id="262" r:id="rId13"/>
    <p:sldId id="263" r:id="rId14"/>
    <p:sldId id="265" r:id="rId15"/>
    <p:sldId id="267" r:id="rId16"/>
    <p:sldId id="264" r:id="rId17"/>
    <p:sldId id="266" r:id="rId18"/>
    <p:sldId id="268" r:id="rId19"/>
    <p:sldId id="295" r:id="rId20"/>
    <p:sldId id="302" r:id="rId21"/>
    <p:sldId id="303" r:id="rId22"/>
    <p:sldId id="304" r:id="rId23"/>
    <p:sldId id="305" r:id="rId24"/>
    <p:sldId id="306" r:id="rId25"/>
    <p:sldId id="307" r:id="rId26"/>
    <p:sldId id="308" r:id="rId27"/>
  </p:sldIdLst>
  <p:sldSz cx="18288000" cy="10287000"/>
  <p:notesSz cx="10287000" cy="18288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3DC1"/>
    <a:srgbClr val="FFFFFF"/>
    <a:srgbClr val="675AD0"/>
    <a:srgbClr val="415D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BA16F8-3A4E-4923-B7E6-16706E90757D}" v="77" dt="2025-12-12T00:36:23.5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27" autoAdjust="0"/>
    <p:restoredTop sz="94610"/>
  </p:normalViewPr>
  <p:slideViewPr>
    <p:cSldViewPr snapToGrid="0" snapToObjects="1">
      <p:cViewPr>
        <p:scale>
          <a:sx n="69" d="100"/>
          <a:sy n="69" d="100"/>
        </p:scale>
        <p:origin x="108"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Gaspari" userId="7e9732c6-6de8-4f69-956b-85013fac250e" providerId="ADAL" clId="{74D12612-C5FF-4AE4-B4A6-333520514DA8}"/>
    <pc:docChg chg="undo custSel addSld delSld modSld">
      <pc:chgData name="Sarah Gaspari" userId="7e9732c6-6de8-4f69-956b-85013fac250e" providerId="ADAL" clId="{74D12612-C5FF-4AE4-B4A6-333520514DA8}" dt="2025-12-12T00:38:42.333" v="951" actId="948"/>
      <pc:docMkLst>
        <pc:docMk/>
      </pc:docMkLst>
      <pc:sldChg chg="delSp modSp mod">
        <pc:chgData name="Sarah Gaspari" userId="7e9732c6-6de8-4f69-956b-85013fac250e" providerId="ADAL" clId="{74D12612-C5FF-4AE4-B4A6-333520514DA8}" dt="2025-12-11T23:44:45.794" v="247" actId="20577"/>
        <pc:sldMkLst>
          <pc:docMk/>
          <pc:sldMk cId="0" sldId="269"/>
        </pc:sldMkLst>
        <pc:spChg chg="mod">
          <ac:chgData name="Sarah Gaspari" userId="7e9732c6-6de8-4f69-956b-85013fac250e" providerId="ADAL" clId="{74D12612-C5FF-4AE4-B4A6-333520514DA8}" dt="2025-12-11T23:44:45.794" v="247" actId="20577"/>
          <ac:spMkLst>
            <pc:docMk/>
            <pc:sldMk cId="0" sldId="269"/>
            <ac:spMk id="4" creationId="{00000000-0000-0000-0000-000000000000}"/>
          </ac:spMkLst>
        </pc:spChg>
        <pc:spChg chg="mod">
          <ac:chgData name="Sarah Gaspari" userId="7e9732c6-6de8-4f69-956b-85013fac250e" providerId="ADAL" clId="{74D12612-C5FF-4AE4-B4A6-333520514DA8}" dt="2025-12-11T23:42:00.013" v="220" actId="20577"/>
          <ac:spMkLst>
            <pc:docMk/>
            <pc:sldMk cId="0" sldId="269"/>
            <ac:spMk id="5" creationId="{00000000-0000-0000-0000-000000000000}"/>
          </ac:spMkLst>
        </pc:spChg>
        <pc:picChg chg="del">
          <ac:chgData name="Sarah Gaspari" userId="7e9732c6-6de8-4f69-956b-85013fac250e" providerId="ADAL" clId="{74D12612-C5FF-4AE4-B4A6-333520514DA8}" dt="2025-12-11T23:40:04.791" v="4" actId="478"/>
          <ac:picMkLst>
            <pc:docMk/>
            <pc:sldMk cId="0" sldId="269"/>
            <ac:picMk id="3" creationId="{00000000-0000-0000-0000-000000000000}"/>
          </ac:picMkLst>
        </pc:picChg>
      </pc:sldChg>
      <pc:sldChg chg="modSp mod">
        <pc:chgData name="Sarah Gaspari" userId="7e9732c6-6de8-4f69-956b-85013fac250e" providerId="ADAL" clId="{74D12612-C5FF-4AE4-B4A6-333520514DA8}" dt="2025-12-12T00:28:17.595" v="819" actId="404"/>
        <pc:sldMkLst>
          <pc:docMk/>
          <pc:sldMk cId="2659405375" sldId="270"/>
        </pc:sldMkLst>
        <pc:spChg chg="mod">
          <ac:chgData name="Sarah Gaspari" userId="7e9732c6-6de8-4f69-956b-85013fac250e" providerId="ADAL" clId="{74D12612-C5FF-4AE4-B4A6-333520514DA8}" dt="2025-12-12T00:28:03.353" v="813" actId="1076"/>
          <ac:spMkLst>
            <pc:docMk/>
            <pc:sldMk cId="2659405375" sldId="270"/>
            <ac:spMk id="9" creationId="{ADAA14A2-B356-ABB3-D550-D24FCBD88D59}"/>
          </ac:spMkLst>
        </pc:spChg>
        <pc:spChg chg="mod">
          <ac:chgData name="Sarah Gaspari" userId="7e9732c6-6de8-4f69-956b-85013fac250e" providerId="ADAL" clId="{74D12612-C5FF-4AE4-B4A6-333520514DA8}" dt="2025-12-12T00:28:17.595" v="819" actId="404"/>
          <ac:spMkLst>
            <pc:docMk/>
            <pc:sldMk cId="2659405375" sldId="270"/>
            <ac:spMk id="10" creationId="{D495D27D-9352-87F5-0585-0A5DBBEE58BD}"/>
          </ac:spMkLst>
        </pc:spChg>
      </pc:sldChg>
      <pc:sldChg chg="add">
        <pc:chgData name="Sarah Gaspari" userId="7e9732c6-6de8-4f69-956b-85013fac250e" providerId="ADAL" clId="{74D12612-C5FF-4AE4-B4A6-333520514DA8}" dt="2025-12-11T23:39:58.515" v="3" actId="2890"/>
        <pc:sldMkLst>
          <pc:docMk/>
          <pc:sldMk cId="2333933730" sldId="271"/>
        </pc:sldMkLst>
      </pc:sldChg>
      <pc:sldChg chg="addSp delSp modSp new mod">
        <pc:chgData name="Sarah Gaspari" userId="7e9732c6-6de8-4f69-956b-85013fac250e" providerId="ADAL" clId="{74D12612-C5FF-4AE4-B4A6-333520514DA8}" dt="2025-12-12T00:36:54.721" v="944" actId="20577"/>
        <pc:sldMkLst>
          <pc:docMk/>
          <pc:sldMk cId="3830966761" sldId="272"/>
        </pc:sldMkLst>
        <pc:spChg chg="add mod">
          <ac:chgData name="Sarah Gaspari" userId="7e9732c6-6de8-4f69-956b-85013fac250e" providerId="ADAL" clId="{74D12612-C5FF-4AE4-B4A6-333520514DA8}" dt="2025-12-12T00:36:52.608" v="942" actId="20577"/>
          <ac:spMkLst>
            <pc:docMk/>
            <pc:sldMk cId="3830966761" sldId="272"/>
            <ac:spMk id="3" creationId="{02D6D89B-C58A-D1EC-16C4-DEEFBA7F61B2}"/>
          </ac:spMkLst>
        </pc:spChg>
        <pc:spChg chg="add mod">
          <ac:chgData name="Sarah Gaspari" userId="7e9732c6-6de8-4f69-956b-85013fac250e" providerId="ADAL" clId="{74D12612-C5FF-4AE4-B4A6-333520514DA8}" dt="2025-12-12T00:36:54.721" v="944" actId="20577"/>
          <ac:spMkLst>
            <pc:docMk/>
            <pc:sldMk cId="3830966761" sldId="272"/>
            <ac:spMk id="5" creationId="{C679CCD7-802E-BB93-8648-420F160B55AC}"/>
          </ac:spMkLst>
        </pc:spChg>
        <pc:spChg chg="add mod">
          <ac:chgData name="Sarah Gaspari" userId="7e9732c6-6de8-4f69-956b-85013fac250e" providerId="ADAL" clId="{74D12612-C5FF-4AE4-B4A6-333520514DA8}" dt="2025-12-12T00:32:34.271" v="921" actId="2711"/>
          <ac:spMkLst>
            <pc:docMk/>
            <pc:sldMk cId="3830966761" sldId="272"/>
            <ac:spMk id="6" creationId="{87F726CB-7F9D-5801-7A59-AE1E4D6362C7}"/>
          </ac:spMkLst>
        </pc:spChg>
        <pc:spChg chg="add mod">
          <ac:chgData name="Sarah Gaspari" userId="7e9732c6-6de8-4f69-956b-85013fac250e" providerId="ADAL" clId="{74D12612-C5FF-4AE4-B4A6-333520514DA8}" dt="2025-12-12T00:34:22.345" v="932" actId="1076"/>
          <ac:spMkLst>
            <pc:docMk/>
            <pc:sldMk cId="3830966761" sldId="272"/>
            <ac:spMk id="8" creationId="{D8947D92-1FAD-7D3C-84E5-E867E2B32264}"/>
          </ac:spMkLst>
        </pc:spChg>
        <pc:picChg chg="add del mod">
          <ac:chgData name="Sarah Gaspari" userId="7e9732c6-6de8-4f69-956b-85013fac250e" providerId="ADAL" clId="{74D12612-C5FF-4AE4-B4A6-333520514DA8}" dt="2025-12-11T23:50:06.651" v="340" actId="478"/>
          <ac:picMkLst>
            <pc:docMk/>
            <pc:sldMk cId="3830966761" sldId="272"/>
            <ac:picMk id="9" creationId="{295B58A9-9719-EA4B-420C-85E8C41F6708}"/>
          </ac:picMkLst>
        </pc:picChg>
        <pc:picChg chg="add del mod">
          <ac:chgData name="Sarah Gaspari" userId="7e9732c6-6de8-4f69-956b-85013fac250e" providerId="ADAL" clId="{74D12612-C5FF-4AE4-B4A6-333520514DA8}" dt="2025-12-11T23:51:05.212" v="349" actId="478"/>
          <ac:picMkLst>
            <pc:docMk/>
            <pc:sldMk cId="3830966761" sldId="272"/>
            <ac:picMk id="10" creationId="{1D15F080-3876-F752-51BE-B41E85FE3FB9}"/>
          </ac:picMkLst>
        </pc:picChg>
      </pc:sldChg>
      <pc:sldChg chg="new del">
        <pc:chgData name="Sarah Gaspari" userId="7e9732c6-6de8-4f69-956b-85013fac250e" providerId="ADAL" clId="{74D12612-C5FF-4AE4-B4A6-333520514DA8}" dt="2025-12-11T23:52:38.088" v="358" actId="47"/>
        <pc:sldMkLst>
          <pc:docMk/>
          <pc:sldMk cId="2362020502" sldId="273"/>
        </pc:sldMkLst>
      </pc:sldChg>
      <pc:sldChg chg="addSp modSp new del">
        <pc:chgData name="Sarah Gaspari" userId="7e9732c6-6de8-4f69-956b-85013fac250e" providerId="ADAL" clId="{74D12612-C5FF-4AE4-B4A6-333520514DA8}" dt="2025-12-12T00:06:35.870" v="557" actId="47"/>
        <pc:sldMkLst>
          <pc:docMk/>
          <pc:sldMk cId="2681455150" sldId="274"/>
        </pc:sldMkLst>
        <pc:spChg chg="add mod">
          <ac:chgData name="Sarah Gaspari" userId="7e9732c6-6de8-4f69-956b-85013fac250e" providerId="ADAL" clId="{74D12612-C5FF-4AE4-B4A6-333520514DA8}" dt="2025-12-11T23:56:32.203" v="480" actId="14100"/>
          <ac:spMkLst>
            <pc:docMk/>
            <pc:sldMk cId="2681455150" sldId="274"/>
            <ac:spMk id="4" creationId="{C0A6459F-6EDE-6615-9CFF-11ADE6DD6538}"/>
          </ac:spMkLst>
        </pc:spChg>
        <pc:spChg chg="add mod">
          <ac:chgData name="Sarah Gaspari" userId="7e9732c6-6de8-4f69-956b-85013fac250e" providerId="ADAL" clId="{74D12612-C5FF-4AE4-B4A6-333520514DA8}" dt="2025-12-11T23:56:32.203" v="480" actId="14100"/>
          <ac:spMkLst>
            <pc:docMk/>
            <pc:sldMk cId="2681455150" sldId="274"/>
            <ac:spMk id="8" creationId="{55281379-441D-51BD-96F6-96EF242B3B39}"/>
          </ac:spMkLst>
        </pc:spChg>
        <pc:spChg chg="add mod">
          <ac:chgData name="Sarah Gaspari" userId="7e9732c6-6de8-4f69-956b-85013fac250e" providerId="ADAL" clId="{74D12612-C5FF-4AE4-B4A6-333520514DA8}" dt="2025-12-11T23:56:32.203" v="480" actId="14100"/>
          <ac:spMkLst>
            <pc:docMk/>
            <pc:sldMk cId="2681455150" sldId="274"/>
            <ac:spMk id="9" creationId="{3BD74038-101C-5632-2016-BB13AC233AD6}"/>
          </ac:spMkLst>
        </pc:spChg>
        <pc:spChg chg="add mod">
          <ac:chgData name="Sarah Gaspari" userId="7e9732c6-6de8-4f69-956b-85013fac250e" providerId="ADAL" clId="{74D12612-C5FF-4AE4-B4A6-333520514DA8}" dt="2025-12-11T23:56:32.203" v="480" actId="14100"/>
          <ac:spMkLst>
            <pc:docMk/>
            <pc:sldMk cId="2681455150" sldId="274"/>
            <ac:spMk id="10" creationId="{2A85C130-1287-6EF5-3D26-12EDF7C707ED}"/>
          </ac:spMkLst>
        </pc:spChg>
        <pc:spChg chg="add mod">
          <ac:chgData name="Sarah Gaspari" userId="7e9732c6-6de8-4f69-956b-85013fac250e" providerId="ADAL" clId="{74D12612-C5FF-4AE4-B4A6-333520514DA8}" dt="2025-12-11T23:56:32.203" v="480" actId="14100"/>
          <ac:spMkLst>
            <pc:docMk/>
            <pc:sldMk cId="2681455150" sldId="274"/>
            <ac:spMk id="11" creationId="{A9A861BD-38CE-3B9F-138A-5A888AA1A239}"/>
          </ac:spMkLst>
        </pc:spChg>
        <pc:spChg chg="add mod">
          <ac:chgData name="Sarah Gaspari" userId="7e9732c6-6de8-4f69-956b-85013fac250e" providerId="ADAL" clId="{74D12612-C5FF-4AE4-B4A6-333520514DA8}" dt="2025-12-11T23:56:32.203" v="480" actId="14100"/>
          <ac:spMkLst>
            <pc:docMk/>
            <pc:sldMk cId="2681455150" sldId="274"/>
            <ac:spMk id="12" creationId="{4D30BCA7-3564-0F84-690C-45203D9A04F8}"/>
          </ac:spMkLst>
        </pc:spChg>
        <pc:spChg chg="add mod">
          <ac:chgData name="Sarah Gaspari" userId="7e9732c6-6de8-4f69-956b-85013fac250e" providerId="ADAL" clId="{74D12612-C5FF-4AE4-B4A6-333520514DA8}" dt="2025-12-11T23:56:32.203" v="480" actId="14100"/>
          <ac:spMkLst>
            <pc:docMk/>
            <pc:sldMk cId="2681455150" sldId="274"/>
            <ac:spMk id="15" creationId="{555582F6-4FB5-9B66-E810-BC95EF7216A7}"/>
          </ac:spMkLst>
        </pc:spChg>
        <pc:spChg chg="add mod">
          <ac:chgData name="Sarah Gaspari" userId="7e9732c6-6de8-4f69-956b-85013fac250e" providerId="ADAL" clId="{74D12612-C5FF-4AE4-B4A6-333520514DA8}" dt="2025-12-11T23:56:32.203" v="480" actId="14100"/>
          <ac:spMkLst>
            <pc:docMk/>
            <pc:sldMk cId="2681455150" sldId="274"/>
            <ac:spMk id="17" creationId="{DB17B58B-733A-D8DB-5B6A-2AB018F350A8}"/>
          </ac:spMkLst>
        </pc:spChg>
        <pc:spChg chg="add mod">
          <ac:chgData name="Sarah Gaspari" userId="7e9732c6-6de8-4f69-956b-85013fac250e" providerId="ADAL" clId="{74D12612-C5FF-4AE4-B4A6-333520514DA8}" dt="2025-12-11T23:56:32.203" v="480" actId="14100"/>
          <ac:spMkLst>
            <pc:docMk/>
            <pc:sldMk cId="2681455150" sldId="274"/>
            <ac:spMk id="18" creationId="{41B1F9A6-64B7-1349-FC78-2ECBEBA5D5FA}"/>
          </ac:spMkLst>
        </pc:spChg>
        <pc:spChg chg="add mod">
          <ac:chgData name="Sarah Gaspari" userId="7e9732c6-6de8-4f69-956b-85013fac250e" providerId="ADAL" clId="{74D12612-C5FF-4AE4-B4A6-333520514DA8}" dt="2025-12-11T23:56:32.203" v="480" actId="14100"/>
          <ac:spMkLst>
            <pc:docMk/>
            <pc:sldMk cId="2681455150" sldId="274"/>
            <ac:spMk id="21" creationId="{C891A6F0-8737-47EC-DC1F-C24BD941FB83}"/>
          </ac:spMkLst>
        </pc:spChg>
        <pc:picChg chg="mod">
          <ac:chgData name="Sarah Gaspari" userId="7e9732c6-6de8-4f69-956b-85013fac250e" providerId="ADAL" clId="{74D12612-C5FF-4AE4-B4A6-333520514DA8}" dt="2025-12-11T23:56:33.571" v="481" actId="14100"/>
          <ac:picMkLst>
            <pc:docMk/>
            <pc:sldMk cId="2681455150" sldId="274"/>
            <ac:picMk id="1025" creationId="{9E1FECF3-A164-0514-7E83-6CB1DA95214F}"/>
          </ac:picMkLst>
        </pc:picChg>
        <pc:picChg chg="mod">
          <ac:chgData name="Sarah Gaspari" userId="7e9732c6-6de8-4f69-956b-85013fac250e" providerId="ADAL" clId="{74D12612-C5FF-4AE4-B4A6-333520514DA8}" dt="2025-12-11T23:56:33.571" v="481" actId="14100"/>
          <ac:picMkLst>
            <pc:docMk/>
            <pc:sldMk cId="2681455150" sldId="274"/>
            <ac:picMk id="1026" creationId="{E40FD910-1DF6-1ED4-2B11-F2ADEC2800AA}"/>
          </ac:picMkLst>
        </pc:picChg>
        <pc:picChg chg="mod">
          <ac:chgData name="Sarah Gaspari" userId="7e9732c6-6de8-4f69-956b-85013fac250e" providerId="ADAL" clId="{74D12612-C5FF-4AE4-B4A6-333520514DA8}" dt="2025-12-11T23:56:33.571" v="481" actId="14100"/>
          <ac:picMkLst>
            <pc:docMk/>
            <pc:sldMk cId="2681455150" sldId="274"/>
            <ac:picMk id="1028" creationId="{DDF5D6DD-AF2E-AF13-C5A2-0F8E6E7DF5A7}"/>
          </ac:picMkLst>
        </pc:picChg>
        <pc:picChg chg="mod">
          <ac:chgData name="Sarah Gaspari" userId="7e9732c6-6de8-4f69-956b-85013fac250e" providerId="ADAL" clId="{74D12612-C5FF-4AE4-B4A6-333520514DA8}" dt="2025-12-11T23:56:33.571" v="481" actId="14100"/>
          <ac:picMkLst>
            <pc:docMk/>
            <pc:sldMk cId="2681455150" sldId="274"/>
            <ac:picMk id="1032" creationId="{C5345571-C366-393B-4568-4CB44501E98E}"/>
          </ac:picMkLst>
        </pc:picChg>
        <pc:picChg chg="mod">
          <ac:chgData name="Sarah Gaspari" userId="7e9732c6-6de8-4f69-956b-85013fac250e" providerId="ADAL" clId="{74D12612-C5FF-4AE4-B4A6-333520514DA8}" dt="2025-12-11T23:56:33.571" v="481" actId="14100"/>
          <ac:picMkLst>
            <pc:docMk/>
            <pc:sldMk cId="2681455150" sldId="274"/>
            <ac:picMk id="1037" creationId="{CEB4BCDB-91E8-8E96-4B6A-9F67CDABBCED}"/>
          </ac:picMkLst>
        </pc:picChg>
        <pc:picChg chg="mod">
          <ac:chgData name="Sarah Gaspari" userId="7e9732c6-6de8-4f69-956b-85013fac250e" providerId="ADAL" clId="{74D12612-C5FF-4AE4-B4A6-333520514DA8}" dt="2025-12-11T23:56:33.571" v="481" actId="14100"/>
          <ac:picMkLst>
            <pc:docMk/>
            <pc:sldMk cId="2681455150" sldId="274"/>
            <ac:picMk id="1039" creationId="{721A4D2B-821B-215E-DE24-CC84BEB733A0}"/>
          </ac:picMkLst>
        </pc:picChg>
        <pc:picChg chg="mod">
          <ac:chgData name="Sarah Gaspari" userId="7e9732c6-6de8-4f69-956b-85013fac250e" providerId="ADAL" clId="{74D12612-C5FF-4AE4-B4A6-333520514DA8}" dt="2025-12-11T23:56:33.571" v="481" actId="14100"/>
          <ac:picMkLst>
            <pc:docMk/>
            <pc:sldMk cId="2681455150" sldId="274"/>
            <ac:picMk id="1040" creationId="{16B5530D-0F49-ED61-5D89-1682AA7F93A2}"/>
          </ac:picMkLst>
        </pc:picChg>
        <pc:picChg chg="mod">
          <ac:chgData name="Sarah Gaspari" userId="7e9732c6-6de8-4f69-956b-85013fac250e" providerId="ADAL" clId="{74D12612-C5FF-4AE4-B4A6-333520514DA8}" dt="2025-12-11T23:56:33.571" v="481" actId="14100"/>
          <ac:picMkLst>
            <pc:docMk/>
            <pc:sldMk cId="2681455150" sldId="274"/>
            <ac:picMk id="1041" creationId="{D3873AA8-83C7-ADF0-91F2-00D9AE9180B2}"/>
          </ac:picMkLst>
        </pc:picChg>
        <pc:picChg chg="mod">
          <ac:chgData name="Sarah Gaspari" userId="7e9732c6-6de8-4f69-956b-85013fac250e" providerId="ADAL" clId="{74D12612-C5FF-4AE4-B4A6-333520514DA8}" dt="2025-12-11T23:56:33.571" v="481" actId="14100"/>
          <ac:picMkLst>
            <pc:docMk/>
            <pc:sldMk cId="2681455150" sldId="274"/>
            <ac:picMk id="1042" creationId="{BF61C63C-0DAD-EB9F-C13D-42630C7BF30F}"/>
          </ac:picMkLst>
        </pc:picChg>
        <pc:picChg chg="mod">
          <ac:chgData name="Sarah Gaspari" userId="7e9732c6-6de8-4f69-956b-85013fac250e" providerId="ADAL" clId="{74D12612-C5FF-4AE4-B4A6-333520514DA8}" dt="2025-12-11T23:56:33.571" v="481" actId="14100"/>
          <ac:picMkLst>
            <pc:docMk/>
            <pc:sldMk cId="2681455150" sldId="274"/>
            <ac:picMk id="1043" creationId="{4D385388-B7A5-5CE1-6713-682C93325D56}"/>
          </ac:picMkLst>
        </pc:picChg>
      </pc:sldChg>
      <pc:sldChg chg="addSp delSp modSp add mod">
        <pc:chgData name="Sarah Gaspari" userId="7e9732c6-6de8-4f69-956b-85013fac250e" providerId="ADAL" clId="{74D12612-C5FF-4AE4-B4A6-333520514DA8}" dt="2025-12-12T00:06:44.463" v="558" actId="14100"/>
        <pc:sldMkLst>
          <pc:docMk/>
          <pc:sldMk cId="0" sldId="295"/>
        </pc:sldMkLst>
        <pc:spChg chg="mod">
          <ac:chgData name="Sarah Gaspari" userId="7e9732c6-6de8-4f69-956b-85013fac250e" providerId="ADAL" clId="{74D12612-C5FF-4AE4-B4A6-333520514DA8}" dt="2025-12-11T23:57:08.492" v="500" actId="20577"/>
          <ac:spMkLst>
            <pc:docMk/>
            <pc:sldMk cId="0" sldId="295"/>
            <ac:spMk id="2" creationId="{00000000-0000-0000-0000-000000000000}"/>
          </ac:spMkLst>
        </pc:spChg>
        <pc:spChg chg="del mod">
          <ac:chgData name="Sarah Gaspari" userId="7e9732c6-6de8-4f69-956b-85013fac250e" providerId="ADAL" clId="{74D12612-C5FF-4AE4-B4A6-333520514DA8}" dt="2025-12-12T00:06:21.761" v="556" actId="478"/>
          <ac:spMkLst>
            <pc:docMk/>
            <pc:sldMk cId="0" sldId="295"/>
            <ac:spMk id="3" creationId="{00000000-0000-0000-0000-000000000000}"/>
          </ac:spMkLst>
        </pc:spChg>
        <pc:spChg chg="mod">
          <ac:chgData name="Sarah Gaspari" userId="7e9732c6-6de8-4f69-956b-85013fac250e" providerId="ADAL" clId="{74D12612-C5FF-4AE4-B4A6-333520514DA8}" dt="2025-12-12T00:06:44.463" v="558" actId="14100"/>
          <ac:spMkLst>
            <pc:docMk/>
            <pc:sldMk cId="0" sldId="295"/>
            <ac:spMk id="4" creationId="{00000000-0000-0000-0000-000000000000}"/>
          </ac:spMkLst>
        </pc:spChg>
        <pc:graphicFrameChg chg="add del mod">
          <ac:chgData name="Sarah Gaspari" userId="7e9732c6-6de8-4f69-956b-85013fac250e" providerId="ADAL" clId="{74D12612-C5FF-4AE4-B4A6-333520514DA8}" dt="2025-12-12T00:05:38.445" v="551" actId="478"/>
          <ac:graphicFrameMkLst>
            <pc:docMk/>
            <pc:sldMk cId="0" sldId="295"/>
            <ac:graphicFrameMk id="5" creationId="{1F233BDE-0466-E707-E4B7-C5277E085D73}"/>
          </ac:graphicFrameMkLst>
        </pc:graphicFrameChg>
      </pc:sldChg>
      <pc:sldChg chg="addSp modSp add mod">
        <pc:chgData name="Sarah Gaspari" userId="7e9732c6-6de8-4f69-956b-85013fac250e" providerId="ADAL" clId="{74D12612-C5FF-4AE4-B4A6-333520514DA8}" dt="2025-12-12T00:37:38.373" v="945" actId="948"/>
        <pc:sldMkLst>
          <pc:docMk/>
          <pc:sldMk cId="556383792" sldId="302"/>
        </pc:sldMkLst>
        <pc:spChg chg="mod">
          <ac:chgData name="Sarah Gaspari" userId="7e9732c6-6de8-4f69-956b-85013fac250e" providerId="ADAL" clId="{74D12612-C5FF-4AE4-B4A6-333520514DA8}" dt="2025-12-12T00:08:20.476" v="569" actId="20577"/>
          <ac:spMkLst>
            <pc:docMk/>
            <pc:sldMk cId="556383792" sldId="302"/>
            <ac:spMk id="2" creationId="{411A874D-D343-DF01-A12D-843F26149AF6}"/>
          </ac:spMkLst>
        </pc:spChg>
        <pc:spChg chg="mod">
          <ac:chgData name="Sarah Gaspari" userId="7e9732c6-6de8-4f69-956b-85013fac250e" providerId="ADAL" clId="{74D12612-C5FF-4AE4-B4A6-333520514DA8}" dt="2025-12-12T00:37:38.373" v="945" actId="948"/>
          <ac:spMkLst>
            <pc:docMk/>
            <pc:sldMk cId="556383792" sldId="302"/>
            <ac:spMk id="3" creationId="{68AFEB21-0D9B-8B67-BF56-05725ABDF72B}"/>
          </ac:spMkLst>
        </pc:spChg>
        <pc:spChg chg="mod">
          <ac:chgData name="Sarah Gaspari" userId="7e9732c6-6de8-4f69-956b-85013fac250e" providerId="ADAL" clId="{74D12612-C5FF-4AE4-B4A6-333520514DA8}" dt="2025-12-12T00:21:39.232" v="679" actId="2711"/>
          <ac:spMkLst>
            <pc:docMk/>
            <pc:sldMk cId="556383792" sldId="302"/>
            <ac:spMk id="4" creationId="{9425885F-A661-0A44-BB5B-A16DDE344446}"/>
          </ac:spMkLst>
        </pc:spChg>
        <pc:spChg chg="mod">
          <ac:chgData name="Sarah Gaspari" userId="7e9732c6-6de8-4f69-956b-85013fac250e" providerId="ADAL" clId="{74D12612-C5FF-4AE4-B4A6-333520514DA8}" dt="2025-12-12T00:17:28.490" v="646" actId="1076"/>
          <ac:spMkLst>
            <pc:docMk/>
            <pc:sldMk cId="556383792" sldId="302"/>
            <ac:spMk id="5" creationId="{C41B5F3B-D68A-1B75-428F-57BD8BBD5D8C}"/>
          </ac:spMkLst>
        </pc:spChg>
        <pc:spChg chg="mod">
          <ac:chgData name="Sarah Gaspari" userId="7e9732c6-6de8-4f69-956b-85013fac250e" providerId="ADAL" clId="{74D12612-C5FF-4AE4-B4A6-333520514DA8}" dt="2025-12-12T00:21:39.232" v="679" actId="2711"/>
          <ac:spMkLst>
            <pc:docMk/>
            <pc:sldMk cId="556383792" sldId="302"/>
            <ac:spMk id="6" creationId="{8850CA7D-90EC-EBE0-194C-A159136625EB}"/>
          </ac:spMkLst>
        </pc:spChg>
        <pc:spChg chg="add mod">
          <ac:chgData name="Sarah Gaspari" userId="7e9732c6-6de8-4f69-956b-85013fac250e" providerId="ADAL" clId="{74D12612-C5FF-4AE4-B4A6-333520514DA8}" dt="2025-12-12T00:37:38.373" v="945" actId="948"/>
          <ac:spMkLst>
            <pc:docMk/>
            <pc:sldMk cId="556383792" sldId="302"/>
            <ac:spMk id="8" creationId="{944E3AD1-768E-3F21-C8F7-73DAE33531B0}"/>
          </ac:spMkLst>
        </pc:spChg>
        <pc:spChg chg="add mod">
          <ac:chgData name="Sarah Gaspari" userId="7e9732c6-6de8-4f69-956b-85013fac250e" providerId="ADAL" clId="{74D12612-C5FF-4AE4-B4A6-333520514DA8}" dt="2025-12-12T00:21:39.232" v="679" actId="2711"/>
          <ac:spMkLst>
            <pc:docMk/>
            <pc:sldMk cId="556383792" sldId="302"/>
            <ac:spMk id="10" creationId="{0B59401F-720B-09C3-FCAF-F104EA2D472C}"/>
          </ac:spMkLst>
        </pc:spChg>
      </pc:sldChg>
      <pc:sldChg chg="modSp add mod">
        <pc:chgData name="Sarah Gaspari" userId="7e9732c6-6de8-4f69-956b-85013fac250e" providerId="ADAL" clId="{74D12612-C5FF-4AE4-B4A6-333520514DA8}" dt="2025-12-12T00:37:47.314" v="946" actId="948"/>
        <pc:sldMkLst>
          <pc:docMk/>
          <pc:sldMk cId="176381707" sldId="303"/>
        </pc:sldMkLst>
        <pc:spChg chg="mod">
          <ac:chgData name="Sarah Gaspari" userId="7e9732c6-6de8-4f69-956b-85013fac250e" providerId="ADAL" clId="{74D12612-C5FF-4AE4-B4A6-333520514DA8}" dt="2025-12-12T00:25:46.229" v="742" actId="14100"/>
          <ac:spMkLst>
            <pc:docMk/>
            <pc:sldMk cId="176381707" sldId="303"/>
            <ac:spMk id="2" creationId="{51058C02-23F1-02DA-E2CF-B3CA38DDDE13}"/>
          </ac:spMkLst>
        </pc:spChg>
        <pc:spChg chg="mod">
          <ac:chgData name="Sarah Gaspari" userId="7e9732c6-6de8-4f69-956b-85013fac250e" providerId="ADAL" clId="{74D12612-C5FF-4AE4-B4A6-333520514DA8}" dt="2025-12-12T00:37:47.314" v="946" actId="948"/>
          <ac:spMkLst>
            <pc:docMk/>
            <pc:sldMk cId="176381707" sldId="303"/>
            <ac:spMk id="3" creationId="{FCEDE25C-60ED-E8F7-FF6F-A55F71F8723C}"/>
          </ac:spMkLst>
        </pc:spChg>
        <pc:spChg chg="mod">
          <ac:chgData name="Sarah Gaspari" userId="7e9732c6-6de8-4f69-956b-85013fac250e" providerId="ADAL" clId="{74D12612-C5FF-4AE4-B4A6-333520514DA8}" dt="2025-12-12T00:21:49.173" v="680" actId="2711"/>
          <ac:spMkLst>
            <pc:docMk/>
            <pc:sldMk cId="176381707" sldId="303"/>
            <ac:spMk id="4" creationId="{0F7FA9FE-B3CC-AC34-74A5-9228EB078EA7}"/>
          </ac:spMkLst>
        </pc:spChg>
        <pc:spChg chg="mod">
          <ac:chgData name="Sarah Gaspari" userId="7e9732c6-6de8-4f69-956b-85013fac250e" providerId="ADAL" clId="{74D12612-C5FF-4AE4-B4A6-333520514DA8}" dt="2025-12-12T00:37:47.314" v="946" actId="948"/>
          <ac:spMkLst>
            <pc:docMk/>
            <pc:sldMk cId="176381707" sldId="303"/>
            <ac:spMk id="5" creationId="{E43942A0-5FD6-0496-381C-6EEF7EA31A57}"/>
          </ac:spMkLst>
        </pc:spChg>
        <pc:spChg chg="mod">
          <ac:chgData name="Sarah Gaspari" userId="7e9732c6-6de8-4f69-956b-85013fac250e" providerId="ADAL" clId="{74D12612-C5FF-4AE4-B4A6-333520514DA8}" dt="2025-12-12T00:21:49.173" v="680" actId="2711"/>
          <ac:spMkLst>
            <pc:docMk/>
            <pc:sldMk cId="176381707" sldId="303"/>
            <ac:spMk id="6" creationId="{9DFDA867-AA8F-A666-931B-FC5617825D15}"/>
          </ac:spMkLst>
        </pc:spChg>
        <pc:spChg chg="mod">
          <ac:chgData name="Sarah Gaspari" userId="7e9732c6-6de8-4f69-956b-85013fac250e" providerId="ADAL" clId="{74D12612-C5FF-4AE4-B4A6-333520514DA8}" dt="2025-12-12T00:37:47.314" v="946" actId="948"/>
          <ac:spMkLst>
            <pc:docMk/>
            <pc:sldMk cId="176381707" sldId="303"/>
            <ac:spMk id="8" creationId="{1804D85B-24F4-6CDB-12C4-7DDDB74B5D55}"/>
          </ac:spMkLst>
        </pc:spChg>
        <pc:spChg chg="mod">
          <ac:chgData name="Sarah Gaspari" userId="7e9732c6-6de8-4f69-956b-85013fac250e" providerId="ADAL" clId="{74D12612-C5FF-4AE4-B4A6-333520514DA8}" dt="2025-12-12T00:21:49.173" v="680" actId="2711"/>
          <ac:spMkLst>
            <pc:docMk/>
            <pc:sldMk cId="176381707" sldId="303"/>
            <ac:spMk id="10" creationId="{44832832-FEBE-7D24-4C67-AB06B1CF7BA2}"/>
          </ac:spMkLst>
        </pc:spChg>
      </pc:sldChg>
      <pc:sldChg chg="addSp delSp modSp add mod">
        <pc:chgData name="Sarah Gaspari" userId="7e9732c6-6de8-4f69-956b-85013fac250e" providerId="ADAL" clId="{74D12612-C5FF-4AE4-B4A6-333520514DA8}" dt="2025-12-12T00:37:57.667" v="947" actId="948"/>
        <pc:sldMkLst>
          <pc:docMk/>
          <pc:sldMk cId="565321743" sldId="304"/>
        </pc:sldMkLst>
        <pc:spChg chg="del">
          <ac:chgData name="Sarah Gaspari" userId="7e9732c6-6de8-4f69-956b-85013fac250e" providerId="ADAL" clId="{74D12612-C5FF-4AE4-B4A6-333520514DA8}" dt="2025-12-12T00:25:53.111" v="743" actId="478"/>
          <ac:spMkLst>
            <pc:docMk/>
            <pc:sldMk cId="565321743" sldId="304"/>
            <ac:spMk id="2" creationId="{B31B18DA-A466-F7FD-0FA4-AAC2B3159118}"/>
          </ac:spMkLst>
        </pc:spChg>
        <pc:spChg chg="mod">
          <ac:chgData name="Sarah Gaspari" userId="7e9732c6-6de8-4f69-956b-85013fac250e" providerId="ADAL" clId="{74D12612-C5FF-4AE4-B4A6-333520514DA8}" dt="2025-12-12T00:37:57.667" v="947" actId="948"/>
          <ac:spMkLst>
            <pc:docMk/>
            <pc:sldMk cId="565321743" sldId="304"/>
            <ac:spMk id="3" creationId="{BE578650-BF52-93D1-A90E-05987659F12D}"/>
          </ac:spMkLst>
        </pc:spChg>
        <pc:spChg chg="mod">
          <ac:chgData name="Sarah Gaspari" userId="7e9732c6-6de8-4f69-956b-85013fac250e" providerId="ADAL" clId="{74D12612-C5FF-4AE4-B4A6-333520514DA8}" dt="2025-12-12T00:21:58.927" v="681" actId="2711"/>
          <ac:spMkLst>
            <pc:docMk/>
            <pc:sldMk cId="565321743" sldId="304"/>
            <ac:spMk id="4" creationId="{4A8023CC-545C-4837-451C-3820CDB74397}"/>
          </ac:spMkLst>
        </pc:spChg>
        <pc:spChg chg="mod">
          <ac:chgData name="Sarah Gaspari" userId="7e9732c6-6de8-4f69-956b-85013fac250e" providerId="ADAL" clId="{74D12612-C5FF-4AE4-B4A6-333520514DA8}" dt="2025-12-12T00:37:57.667" v="947" actId="948"/>
          <ac:spMkLst>
            <pc:docMk/>
            <pc:sldMk cId="565321743" sldId="304"/>
            <ac:spMk id="5" creationId="{18FE00A6-375B-35B0-31C8-9C00B5EFB3D5}"/>
          </ac:spMkLst>
        </pc:spChg>
        <pc:spChg chg="mod">
          <ac:chgData name="Sarah Gaspari" userId="7e9732c6-6de8-4f69-956b-85013fac250e" providerId="ADAL" clId="{74D12612-C5FF-4AE4-B4A6-333520514DA8}" dt="2025-12-12T00:21:58.927" v="681" actId="2711"/>
          <ac:spMkLst>
            <pc:docMk/>
            <pc:sldMk cId="565321743" sldId="304"/>
            <ac:spMk id="6" creationId="{76B28A75-D474-0D2E-6FFA-8915441860AF}"/>
          </ac:spMkLst>
        </pc:spChg>
        <pc:spChg chg="add mod">
          <ac:chgData name="Sarah Gaspari" userId="7e9732c6-6de8-4f69-956b-85013fac250e" providerId="ADAL" clId="{74D12612-C5FF-4AE4-B4A6-333520514DA8}" dt="2025-12-12T00:25:53.357" v="744"/>
          <ac:spMkLst>
            <pc:docMk/>
            <pc:sldMk cId="565321743" sldId="304"/>
            <ac:spMk id="7" creationId="{BD298710-4782-5B3B-09DD-E17E72F17BE9}"/>
          </ac:spMkLst>
        </pc:spChg>
        <pc:spChg chg="mod">
          <ac:chgData name="Sarah Gaspari" userId="7e9732c6-6de8-4f69-956b-85013fac250e" providerId="ADAL" clId="{74D12612-C5FF-4AE4-B4A6-333520514DA8}" dt="2025-12-12T00:37:57.667" v="947" actId="948"/>
          <ac:spMkLst>
            <pc:docMk/>
            <pc:sldMk cId="565321743" sldId="304"/>
            <ac:spMk id="8" creationId="{233F02DB-0BD6-41CE-FA71-CF8A86DA5604}"/>
          </ac:spMkLst>
        </pc:spChg>
        <pc:spChg chg="mod">
          <ac:chgData name="Sarah Gaspari" userId="7e9732c6-6de8-4f69-956b-85013fac250e" providerId="ADAL" clId="{74D12612-C5FF-4AE4-B4A6-333520514DA8}" dt="2025-12-12T00:21:58.927" v="681" actId="2711"/>
          <ac:spMkLst>
            <pc:docMk/>
            <pc:sldMk cId="565321743" sldId="304"/>
            <ac:spMk id="10" creationId="{6A100F6C-8A6E-7ADF-4934-404E41BAA33D}"/>
          </ac:spMkLst>
        </pc:spChg>
      </pc:sldChg>
      <pc:sldChg chg="addSp delSp modSp add mod">
        <pc:chgData name="Sarah Gaspari" userId="7e9732c6-6de8-4f69-956b-85013fac250e" providerId="ADAL" clId="{74D12612-C5FF-4AE4-B4A6-333520514DA8}" dt="2025-12-12T00:38:10.505" v="948" actId="948"/>
        <pc:sldMkLst>
          <pc:docMk/>
          <pc:sldMk cId="3268110801" sldId="305"/>
        </pc:sldMkLst>
        <pc:spChg chg="del">
          <ac:chgData name="Sarah Gaspari" userId="7e9732c6-6de8-4f69-956b-85013fac250e" providerId="ADAL" clId="{74D12612-C5FF-4AE4-B4A6-333520514DA8}" dt="2025-12-12T00:25:58.190" v="745" actId="478"/>
          <ac:spMkLst>
            <pc:docMk/>
            <pc:sldMk cId="3268110801" sldId="305"/>
            <ac:spMk id="2" creationId="{ED70FEDB-DCCB-FF28-F9C6-D5DE981039CA}"/>
          </ac:spMkLst>
        </pc:spChg>
        <pc:spChg chg="mod">
          <ac:chgData name="Sarah Gaspari" userId="7e9732c6-6de8-4f69-956b-85013fac250e" providerId="ADAL" clId="{74D12612-C5FF-4AE4-B4A6-333520514DA8}" dt="2025-12-12T00:38:10.505" v="948" actId="948"/>
          <ac:spMkLst>
            <pc:docMk/>
            <pc:sldMk cId="3268110801" sldId="305"/>
            <ac:spMk id="3" creationId="{E6C1540A-43D7-0D1E-BE01-9316E8A861B8}"/>
          </ac:spMkLst>
        </pc:spChg>
        <pc:spChg chg="mod">
          <ac:chgData name="Sarah Gaspari" userId="7e9732c6-6de8-4f69-956b-85013fac250e" providerId="ADAL" clId="{74D12612-C5FF-4AE4-B4A6-333520514DA8}" dt="2025-12-12T00:22:06.457" v="682" actId="2711"/>
          <ac:spMkLst>
            <pc:docMk/>
            <pc:sldMk cId="3268110801" sldId="305"/>
            <ac:spMk id="4" creationId="{4F2D625F-F470-81BC-3ECB-8D5C36EF147A}"/>
          </ac:spMkLst>
        </pc:spChg>
        <pc:spChg chg="mod">
          <ac:chgData name="Sarah Gaspari" userId="7e9732c6-6de8-4f69-956b-85013fac250e" providerId="ADAL" clId="{74D12612-C5FF-4AE4-B4A6-333520514DA8}" dt="2025-12-12T00:38:10.505" v="948" actId="948"/>
          <ac:spMkLst>
            <pc:docMk/>
            <pc:sldMk cId="3268110801" sldId="305"/>
            <ac:spMk id="5" creationId="{F397349A-551F-EF73-FC1F-49171A4A9281}"/>
          </ac:spMkLst>
        </pc:spChg>
        <pc:spChg chg="mod">
          <ac:chgData name="Sarah Gaspari" userId="7e9732c6-6de8-4f69-956b-85013fac250e" providerId="ADAL" clId="{74D12612-C5FF-4AE4-B4A6-333520514DA8}" dt="2025-12-12T00:22:06.457" v="682" actId="2711"/>
          <ac:spMkLst>
            <pc:docMk/>
            <pc:sldMk cId="3268110801" sldId="305"/>
            <ac:spMk id="6" creationId="{9BCF84BE-D6CE-675F-CD11-62B8B51C71A4}"/>
          </ac:spMkLst>
        </pc:spChg>
        <pc:spChg chg="add mod">
          <ac:chgData name="Sarah Gaspari" userId="7e9732c6-6de8-4f69-956b-85013fac250e" providerId="ADAL" clId="{74D12612-C5FF-4AE4-B4A6-333520514DA8}" dt="2025-12-12T00:25:58.461" v="746"/>
          <ac:spMkLst>
            <pc:docMk/>
            <pc:sldMk cId="3268110801" sldId="305"/>
            <ac:spMk id="7" creationId="{14E9F144-1F85-8BC9-C90A-AF4EF5FF146B}"/>
          </ac:spMkLst>
        </pc:spChg>
        <pc:spChg chg="mod">
          <ac:chgData name="Sarah Gaspari" userId="7e9732c6-6de8-4f69-956b-85013fac250e" providerId="ADAL" clId="{74D12612-C5FF-4AE4-B4A6-333520514DA8}" dt="2025-12-12T00:38:10.505" v="948" actId="948"/>
          <ac:spMkLst>
            <pc:docMk/>
            <pc:sldMk cId="3268110801" sldId="305"/>
            <ac:spMk id="8" creationId="{E6FC4D10-F60B-A06B-F179-10D34EFBF31B}"/>
          </ac:spMkLst>
        </pc:spChg>
        <pc:spChg chg="mod">
          <ac:chgData name="Sarah Gaspari" userId="7e9732c6-6de8-4f69-956b-85013fac250e" providerId="ADAL" clId="{74D12612-C5FF-4AE4-B4A6-333520514DA8}" dt="2025-12-12T00:22:06.457" v="682" actId="2711"/>
          <ac:spMkLst>
            <pc:docMk/>
            <pc:sldMk cId="3268110801" sldId="305"/>
            <ac:spMk id="10" creationId="{454C6E70-A5D0-9FC9-73C9-9D6CE4E6240B}"/>
          </ac:spMkLst>
        </pc:spChg>
      </pc:sldChg>
      <pc:sldChg chg="addSp delSp modSp add mod">
        <pc:chgData name="Sarah Gaspari" userId="7e9732c6-6de8-4f69-956b-85013fac250e" providerId="ADAL" clId="{74D12612-C5FF-4AE4-B4A6-333520514DA8}" dt="2025-12-12T00:38:20.560" v="949" actId="948"/>
        <pc:sldMkLst>
          <pc:docMk/>
          <pc:sldMk cId="2719076087" sldId="306"/>
        </pc:sldMkLst>
        <pc:spChg chg="del">
          <ac:chgData name="Sarah Gaspari" userId="7e9732c6-6de8-4f69-956b-85013fac250e" providerId="ADAL" clId="{74D12612-C5FF-4AE4-B4A6-333520514DA8}" dt="2025-12-12T00:26:02.290" v="747" actId="478"/>
          <ac:spMkLst>
            <pc:docMk/>
            <pc:sldMk cId="2719076087" sldId="306"/>
            <ac:spMk id="2" creationId="{A0CEB100-4B90-E21C-C4C1-E120A4F616E0}"/>
          </ac:spMkLst>
        </pc:spChg>
        <pc:spChg chg="mod">
          <ac:chgData name="Sarah Gaspari" userId="7e9732c6-6de8-4f69-956b-85013fac250e" providerId="ADAL" clId="{74D12612-C5FF-4AE4-B4A6-333520514DA8}" dt="2025-12-12T00:38:20.560" v="949" actId="948"/>
          <ac:spMkLst>
            <pc:docMk/>
            <pc:sldMk cId="2719076087" sldId="306"/>
            <ac:spMk id="3" creationId="{20670FC2-93D4-C19F-FA29-5A86CAAD2130}"/>
          </ac:spMkLst>
        </pc:spChg>
        <pc:spChg chg="mod">
          <ac:chgData name="Sarah Gaspari" userId="7e9732c6-6de8-4f69-956b-85013fac250e" providerId="ADAL" clId="{74D12612-C5FF-4AE4-B4A6-333520514DA8}" dt="2025-12-12T00:23:24.117" v="698" actId="2711"/>
          <ac:spMkLst>
            <pc:docMk/>
            <pc:sldMk cId="2719076087" sldId="306"/>
            <ac:spMk id="4" creationId="{55FE5B33-9878-2A3D-27CC-659E9AF2E857}"/>
          </ac:spMkLst>
        </pc:spChg>
        <pc:spChg chg="mod">
          <ac:chgData name="Sarah Gaspari" userId="7e9732c6-6de8-4f69-956b-85013fac250e" providerId="ADAL" clId="{74D12612-C5FF-4AE4-B4A6-333520514DA8}" dt="2025-12-12T00:38:20.560" v="949" actId="948"/>
          <ac:spMkLst>
            <pc:docMk/>
            <pc:sldMk cId="2719076087" sldId="306"/>
            <ac:spMk id="5" creationId="{535FF94B-1995-7A2D-5C29-3E9E8EF274A8}"/>
          </ac:spMkLst>
        </pc:spChg>
        <pc:spChg chg="mod">
          <ac:chgData name="Sarah Gaspari" userId="7e9732c6-6de8-4f69-956b-85013fac250e" providerId="ADAL" clId="{74D12612-C5FF-4AE4-B4A6-333520514DA8}" dt="2025-12-12T00:23:24.117" v="698" actId="2711"/>
          <ac:spMkLst>
            <pc:docMk/>
            <pc:sldMk cId="2719076087" sldId="306"/>
            <ac:spMk id="6" creationId="{C0210D92-355D-6867-98F3-6A0B28AC6E88}"/>
          </ac:spMkLst>
        </pc:spChg>
        <pc:spChg chg="add mod">
          <ac:chgData name="Sarah Gaspari" userId="7e9732c6-6de8-4f69-956b-85013fac250e" providerId="ADAL" clId="{74D12612-C5FF-4AE4-B4A6-333520514DA8}" dt="2025-12-12T00:26:02.575" v="748"/>
          <ac:spMkLst>
            <pc:docMk/>
            <pc:sldMk cId="2719076087" sldId="306"/>
            <ac:spMk id="7" creationId="{E498AE76-3E57-61DC-0E34-DE13D7B9AE36}"/>
          </ac:spMkLst>
        </pc:spChg>
        <pc:spChg chg="mod">
          <ac:chgData name="Sarah Gaspari" userId="7e9732c6-6de8-4f69-956b-85013fac250e" providerId="ADAL" clId="{74D12612-C5FF-4AE4-B4A6-333520514DA8}" dt="2025-12-12T00:38:20.560" v="949" actId="948"/>
          <ac:spMkLst>
            <pc:docMk/>
            <pc:sldMk cId="2719076087" sldId="306"/>
            <ac:spMk id="8" creationId="{3077E49B-8A34-07B2-EF2F-898E93577A11}"/>
          </ac:spMkLst>
        </pc:spChg>
        <pc:spChg chg="mod">
          <ac:chgData name="Sarah Gaspari" userId="7e9732c6-6de8-4f69-956b-85013fac250e" providerId="ADAL" clId="{74D12612-C5FF-4AE4-B4A6-333520514DA8}" dt="2025-12-12T00:23:24.117" v="698" actId="2711"/>
          <ac:spMkLst>
            <pc:docMk/>
            <pc:sldMk cId="2719076087" sldId="306"/>
            <ac:spMk id="10" creationId="{6C198D30-F1B7-8C6C-6BD7-D1F3798CF068}"/>
          </ac:spMkLst>
        </pc:spChg>
      </pc:sldChg>
      <pc:sldChg chg="addSp delSp modSp add mod">
        <pc:chgData name="Sarah Gaspari" userId="7e9732c6-6de8-4f69-956b-85013fac250e" providerId="ADAL" clId="{74D12612-C5FF-4AE4-B4A6-333520514DA8}" dt="2025-12-12T00:38:32.130" v="950" actId="948"/>
        <pc:sldMkLst>
          <pc:docMk/>
          <pc:sldMk cId="3713754738" sldId="307"/>
        </pc:sldMkLst>
        <pc:spChg chg="del">
          <ac:chgData name="Sarah Gaspari" userId="7e9732c6-6de8-4f69-956b-85013fac250e" providerId="ADAL" clId="{74D12612-C5FF-4AE4-B4A6-333520514DA8}" dt="2025-12-12T00:26:06.604" v="749" actId="478"/>
          <ac:spMkLst>
            <pc:docMk/>
            <pc:sldMk cId="3713754738" sldId="307"/>
            <ac:spMk id="2" creationId="{176916D3-5BC6-3654-0C17-9A0399F9AD04}"/>
          </ac:spMkLst>
        </pc:spChg>
        <pc:spChg chg="mod">
          <ac:chgData name="Sarah Gaspari" userId="7e9732c6-6de8-4f69-956b-85013fac250e" providerId="ADAL" clId="{74D12612-C5FF-4AE4-B4A6-333520514DA8}" dt="2025-12-12T00:38:32.130" v="950" actId="948"/>
          <ac:spMkLst>
            <pc:docMk/>
            <pc:sldMk cId="3713754738" sldId="307"/>
            <ac:spMk id="3" creationId="{8C05BE7A-BB35-8641-B560-BA0FDF9BDEC6}"/>
          </ac:spMkLst>
        </pc:spChg>
        <pc:spChg chg="mod">
          <ac:chgData name="Sarah Gaspari" userId="7e9732c6-6de8-4f69-956b-85013fac250e" providerId="ADAL" clId="{74D12612-C5FF-4AE4-B4A6-333520514DA8}" dt="2025-12-12T00:24:21.423" v="710" actId="2711"/>
          <ac:spMkLst>
            <pc:docMk/>
            <pc:sldMk cId="3713754738" sldId="307"/>
            <ac:spMk id="4" creationId="{18DC5584-89DF-74A1-E855-314E07515B2D}"/>
          </ac:spMkLst>
        </pc:spChg>
        <pc:spChg chg="mod">
          <ac:chgData name="Sarah Gaspari" userId="7e9732c6-6de8-4f69-956b-85013fac250e" providerId="ADAL" clId="{74D12612-C5FF-4AE4-B4A6-333520514DA8}" dt="2025-12-12T00:38:32.130" v="950" actId="948"/>
          <ac:spMkLst>
            <pc:docMk/>
            <pc:sldMk cId="3713754738" sldId="307"/>
            <ac:spMk id="5" creationId="{754968E9-3684-6DE5-E7D9-1E26AD15E8D3}"/>
          </ac:spMkLst>
        </pc:spChg>
        <pc:spChg chg="mod">
          <ac:chgData name="Sarah Gaspari" userId="7e9732c6-6de8-4f69-956b-85013fac250e" providerId="ADAL" clId="{74D12612-C5FF-4AE4-B4A6-333520514DA8}" dt="2025-12-12T00:24:21.423" v="710" actId="2711"/>
          <ac:spMkLst>
            <pc:docMk/>
            <pc:sldMk cId="3713754738" sldId="307"/>
            <ac:spMk id="6" creationId="{17A8A0BF-3C43-4C20-376F-3AF094A682FC}"/>
          </ac:spMkLst>
        </pc:spChg>
        <pc:spChg chg="add mod">
          <ac:chgData name="Sarah Gaspari" userId="7e9732c6-6de8-4f69-956b-85013fac250e" providerId="ADAL" clId="{74D12612-C5FF-4AE4-B4A6-333520514DA8}" dt="2025-12-12T00:26:06.868" v="750"/>
          <ac:spMkLst>
            <pc:docMk/>
            <pc:sldMk cId="3713754738" sldId="307"/>
            <ac:spMk id="7" creationId="{F0D7768F-2AE9-D146-18B7-10FEE54E9F21}"/>
          </ac:spMkLst>
        </pc:spChg>
        <pc:spChg chg="mod">
          <ac:chgData name="Sarah Gaspari" userId="7e9732c6-6de8-4f69-956b-85013fac250e" providerId="ADAL" clId="{74D12612-C5FF-4AE4-B4A6-333520514DA8}" dt="2025-12-12T00:38:32.130" v="950" actId="948"/>
          <ac:spMkLst>
            <pc:docMk/>
            <pc:sldMk cId="3713754738" sldId="307"/>
            <ac:spMk id="8" creationId="{8D02D913-D09D-48BC-515A-9D85466BDBAD}"/>
          </ac:spMkLst>
        </pc:spChg>
        <pc:spChg chg="mod">
          <ac:chgData name="Sarah Gaspari" userId="7e9732c6-6de8-4f69-956b-85013fac250e" providerId="ADAL" clId="{74D12612-C5FF-4AE4-B4A6-333520514DA8}" dt="2025-12-12T00:24:21.423" v="710" actId="2711"/>
          <ac:spMkLst>
            <pc:docMk/>
            <pc:sldMk cId="3713754738" sldId="307"/>
            <ac:spMk id="10" creationId="{01EDB38D-CEE5-441C-8650-2844EFF0C538}"/>
          </ac:spMkLst>
        </pc:spChg>
      </pc:sldChg>
      <pc:sldChg chg="addSp delSp modSp add mod">
        <pc:chgData name="Sarah Gaspari" userId="7e9732c6-6de8-4f69-956b-85013fac250e" providerId="ADAL" clId="{74D12612-C5FF-4AE4-B4A6-333520514DA8}" dt="2025-12-12T00:38:42.333" v="951" actId="948"/>
        <pc:sldMkLst>
          <pc:docMk/>
          <pc:sldMk cId="3064903782" sldId="308"/>
        </pc:sldMkLst>
        <pc:spChg chg="del">
          <ac:chgData name="Sarah Gaspari" userId="7e9732c6-6de8-4f69-956b-85013fac250e" providerId="ADAL" clId="{74D12612-C5FF-4AE4-B4A6-333520514DA8}" dt="2025-12-12T00:26:10.762" v="751" actId="478"/>
          <ac:spMkLst>
            <pc:docMk/>
            <pc:sldMk cId="3064903782" sldId="308"/>
            <ac:spMk id="2" creationId="{FABD899A-0046-B300-CDDE-B844009BA508}"/>
          </ac:spMkLst>
        </pc:spChg>
        <pc:spChg chg="mod">
          <ac:chgData name="Sarah Gaspari" userId="7e9732c6-6de8-4f69-956b-85013fac250e" providerId="ADAL" clId="{74D12612-C5FF-4AE4-B4A6-333520514DA8}" dt="2025-12-12T00:38:42.333" v="951" actId="948"/>
          <ac:spMkLst>
            <pc:docMk/>
            <pc:sldMk cId="3064903782" sldId="308"/>
            <ac:spMk id="3" creationId="{AE1A8AE5-46BA-D2AD-5F2E-EBD2E06DB0E4}"/>
          </ac:spMkLst>
        </pc:spChg>
        <pc:spChg chg="mod">
          <ac:chgData name="Sarah Gaspari" userId="7e9732c6-6de8-4f69-956b-85013fac250e" providerId="ADAL" clId="{74D12612-C5FF-4AE4-B4A6-333520514DA8}" dt="2025-12-12T00:25:18.787" v="721" actId="2711"/>
          <ac:spMkLst>
            <pc:docMk/>
            <pc:sldMk cId="3064903782" sldId="308"/>
            <ac:spMk id="4" creationId="{167E9B91-7C56-0FC7-9B19-BAF182FBF83C}"/>
          </ac:spMkLst>
        </pc:spChg>
        <pc:spChg chg="mod">
          <ac:chgData name="Sarah Gaspari" userId="7e9732c6-6de8-4f69-956b-85013fac250e" providerId="ADAL" clId="{74D12612-C5FF-4AE4-B4A6-333520514DA8}" dt="2025-12-12T00:38:42.333" v="951" actId="948"/>
          <ac:spMkLst>
            <pc:docMk/>
            <pc:sldMk cId="3064903782" sldId="308"/>
            <ac:spMk id="5" creationId="{C28F60AD-B373-2065-14BC-8F747BC5E16F}"/>
          </ac:spMkLst>
        </pc:spChg>
        <pc:spChg chg="mod">
          <ac:chgData name="Sarah Gaspari" userId="7e9732c6-6de8-4f69-956b-85013fac250e" providerId="ADAL" clId="{74D12612-C5FF-4AE4-B4A6-333520514DA8}" dt="2025-12-12T00:25:18.787" v="721" actId="2711"/>
          <ac:spMkLst>
            <pc:docMk/>
            <pc:sldMk cId="3064903782" sldId="308"/>
            <ac:spMk id="6" creationId="{79A8D5F2-DEF6-8AE1-90DB-20E2ABC29ACC}"/>
          </ac:spMkLst>
        </pc:spChg>
        <pc:spChg chg="add mod">
          <ac:chgData name="Sarah Gaspari" userId="7e9732c6-6de8-4f69-956b-85013fac250e" providerId="ADAL" clId="{74D12612-C5FF-4AE4-B4A6-333520514DA8}" dt="2025-12-12T00:26:11.010" v="752"/>
          <ac:spMkLst>
            <pc:docMk/>
            <pc:sldMk cId="3064903782" sldId="308"/>
            <ac:spMk id="7" creationId="{F31DAA9A-CAB1-F16A-3DFC-D5056B22AF99}"/>
          </ac:spMkLst>
        </pc:spChg>
        <pc:spChg chg="del">
          <ac:chgData name="Sarah Gaspari" userId="7e9732c6-6de8-4f69-956b-85013fac250e" providerId="ADAL" clId="{74D12612-C5FF-4AE4-B4A6-333520514DA8}" dt="2025-12-12T00:25:13.793" v="720" actId="478"/>
          <ac:spMkLst>
            <pc:docMk/>
            <pc:sldMk cId="3064903782" sldId="308"/>
            <ac:spMk id="8" creationId="{48E9B519-05D3-9254-E148-0E1987C5A2D8}"/>
          </ac:spMkLst>
        </pc:spChg>
        <pc:spChg chg="del">
          <ac:chgData name="Sarah Gaspari" userId="7e9732c6-6de8-4f69-956b-85013fac250e" providerId="ADAL" clId="{74D12612-C5FF-4AE4-B4A6-333520514DA8}" dt="2025-12-12T00:25:13.793" v="720" actId="478"/>
          <ac:spMkLst>
            <pc:docMk/>
            <pc:sldMk cId="3064903782" sldId="308"/>
            <ac:spMk id="10" creationId="{EAD17617-92D7-4551-C2BF-93854EF8EE45}"/>
          </ac:spMkLst>
        </pc:spChg>
      </pc:sldChg>
      <pc:sldChg chg="addSp delSp modSp add mod">
        <pc:chgData name="Sarah Gaspari" userId="7e9732c6-6de8-4f69-956b-85013fac250e" providerId="ADAL" clId="{74D12612-C5FF-4AE4-B4A6-333520514DA8}" dt="2025-12-12T00:31:48.594" v="918" actId="20577"/>
        <pc:sldMkLst>
          <pc:docMk/>
          <pc:sldMk cId="3040989414" sldId="309"/>
        </pc:sldMkLst>
        <pc:spChg chg="mod">
          <ac:chgData name="Sarah Gaspari" userId="7e9732c6-6de8-4f69-956b-85013fac250e" providerId="ADAL" clId="{74D12612-C5FF-4AE4-B4A6-333520514DA8}" dt="2025-12-12T00:28:44.617" v="828" actId="20577"/>
          <ac:spMkLst>
            <pc:docMk/>
            <pc:sldMk cId="3040989414" sldId="309"/>
            <ac:spMk id="2" creationId="{AB829696-2A5C-9020-40AE-1036A317F99A}"/>
          </ac:spMkLst>
        </pc:spChg>
        <pc:spChg chg="mod">
          <ac:chgData name="Sarah Gaspari" userId="7e9732c6-6de8-4f69-956b-85013fac250e" providerId="ADAL" clId="{74D12612-C5FF-4AE4-B4A6-333520514DA8}" dt="2025-12-12T00:31:48.594" v="918" actId="20577"/>
          <ac:spMkLst>
            <pc:docMk/>
            <pc:sldMk cId="3040989414" sldId="309"/>
            <ac:spMk id="4" creationId="{3C6DA226-A185-D842-AC37-C961E382FB88}"/>
          </ac:spMkLst>
        </pc:spChg>
        <pc:graphicFrameChg chg="add del mod">
          <ac:chgData name="Sarah Gaspari" userId="7e9732c6-6de8-4f69-956b-85013fac250e" providerId="ADAL" clId="{74D12612-C5FF-4AE4-B4A6-333520514DA8}" dt="2025-12-12T00:31:06.071" v="839" actId="478"/>
          <ac:graphicFrameMkLst>
            <pc:docMk/>
            <pc:sldMk cId="3040989414" sldId="309"/>
            <ac:graphicFrameMk id="3" creationId="{32835DB8-90E7-C7DA-FB9A-C496951FBEC5}"/>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3440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95AB3-152B-04EB-E54E-5A3AC13FC0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CA388A-BFD0-20B6-6E7F-F85E9A940A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40C4CF-27C0-4FDC-C6D1-FD76053B07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13343E6-C794-0450-A12B-528C98F0975C}"/>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496502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B6CBD-9CAC-9490-926A-B4E7CDF1B1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436D01-3701-DB41-B1D6-E7BF4D520A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A04106-9D02-1BCC-38F2-20C6461E97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845608-EB16-48B2-36B2-199614C35CA1}"/>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812242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CB402-3CC6-D682-728D-0744E20734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57CEFC-E0CC-C786-2823-53C9701212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9522B3-D366-03EA-C11F-17E7D972B3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3C0B05-90F9-47D9-F176-30FAE9AB2E7A}"/>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495713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B975E-4414-8439-75BB-116E42885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B413A2-FBBB-CB1D-2FD7-8EE7A97139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39A51C-60EE-170C-3428-D5A3F0A743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1BA104-BC66-64F3-34B9-34E5CFF90BFC}"/>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4824138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43FEA-34D2-F607-50F0-07BF8F0F8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CB13C5-8B08-B146-09E0-961860B13D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8B3DE4-E069-292D-8884-EC89E2B8F7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2062E6-AFCC-E175-E5CE-8EEF43590BA7}"/>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8892599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E34F6-875D-31DD-96D0-8329332DFF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9E2473-7115-4B81-8EAC-348D7CF8FE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01094A-0439-5740-445D-AA8A2E138F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792CA3-CAFE-649C-FB76-CE6F30D4EB9E}"/>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5662477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53E01-65F3-F10E-4FE6-75BC6CED94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16D512-9AE0-01AE-B59F-E9DF753FA6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CCE208-A9E0-F2ED-D1B1-FE060DCFA1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76FBA7-65AD-76C6-2354-5B4A62824746}"/>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1424254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45B53-8C9D-92E6-7E80-D096383D15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A44E68-7963-B736-65B6-E1457265E9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EB6C17-797C-D803-3B45-22B76F12E5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235065-606D-547C-787B-A3E9536ECF36}"/>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3882383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254C8-0097-8D1F-40BE-811387DD8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D95A0-1835-9BB0-368E-393ED8B039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964902-4C2E-8898-3DB5-21913F58857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A0D9FC6-DA61-A70A-569C-E3FA1627DE99}"/>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1537416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FED28-7424-FA18-9A3A-8FEE4CBF9A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E0B055-3F2D-3066-90AA-CD662E317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100BC6-F96B-E561-FCB5-033787C71EF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3C3918E-14BE-9BB3-99CE-70B40BAB8EE2}"/>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8567860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DB077F-68FB-68E1-7288-497833E7B4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D4B0D-FFAF-7069-28BC-49F03A10A9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AF4D4C-D080-BE71-D007-7A903B0E7AC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1E35E34-7EC6-380E-4B76-BBC4BDAE3576}"/>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3252072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4E921-FE4B-4C3E-5342-0BC98AC1D7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3510D-A542-F639-4A0D-ADB2B4C59C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54DBAC-AEDD-25AB-665A-A7A7AA7A908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3E6D66B-2830-0A74-DA7C-B4CF12CA8CF0}"/>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9202335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F3F59-DCC5-43E2-AA83-6407491718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B0AD47-6DC2-97CC-58FC-C346DA58EA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5479F1-52AC-44E0-44E2-4E302A44D2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FA88C94-19AD-5A44-BA8E-4940DE513D17}"/>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24124968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41211-A8DB-8B78-51CC-0277F40AD2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167C23-3AAE-0231-FF34-727AA662CA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7EA043-A161-84C0-7F36-9BFC5E369D3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AA6E74F-12B8-1978-8EB3-39D7E1A948F6}"/>
              </a:ext>
            </a:extLst>
          </p:cNvPr>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42704590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ABD29-2B40-B1D0-6933-7AB099F4E5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4229EB-4BAD-C973-BD2A-A7FA409AAE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A2EA17-B84C-6A11-EE41-C4902DE8492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AAEF4CB-6699-ACAC-517B-99F9DACBB645}"/>
              </a:ext>
            </a:extLst>
          </p:cNvPr>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2866448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
        <p:nvSpPr>
          <p:cNvPr id="3" name="Microsoft Learn">
            <a:extLst>
              <a:ext uri="{FF2B5EF4-FFF2-40B4-BE49-F238E27FC236}">
                <a16:creationId xmlns:a16="http://schemas.microsoft.com/office/drawing/2014/main" id="{CC848E6A-6F5F-F515-388A-D63444BA51E0}"/>
              </a:ext>
            </a:extLst>
          </p:cNvPr>
          <p:cNvSpPr/>
          <p:nvPr userDrawn="1"/>
        </p:nvSpPr>
        <p:spPr>
          <a:xfrm>
            <a:off x="683717" y="9749170"/>
            <a:ext cx="1238250" cy="190500"/>
          </a:xfrm>
          <a:prstGeom prst="rect">
            <a:avLst/>
          </a:prstGeom>
          <a:noFill/>
          <a:ln/>
        </p:spPr>
        <p:txBody>
          <a:bodyPr wrap="square" lIns="0" tIns="0" rIns="0" bIns="0" rtlCol="0" anchor="t"/>
          <a:lstStyle/>
          <a:p>
            <a:pPr marL="0" indent="0" algn="l">
              <a:lnSpc>
                <a:spcPts val="1500"/>
              </a:lnSpc>
              <a:spcAft>
                <a:spcPts val="1050"/>
              </a:spcAft>
              <a:buNone/>
            </a:pPr>
            <a:r>
              <a:rPr lang="en-US" sz="1275" dirty="0">
                <a:solidFill>
                  <a:srgbClr val="1A1A1F"/>
                </a:solidFill>
                <a:latin typeface="Segoe Sans Small Regular" pitchFamily="34" charset="0"/>
                <a:ea typeface="Segoe Sans Small Regular" pitchFamily="34" charset="-122"/>
                <a:cs typeface="Segoe Sans Small Regular" pitchFamily="34" charset="-120"/>
              </a:rPr>
              <a:t>Microsoft Learn</a:t>
            </a:r>
            <a:endParaRPr lang="en-US" sz="127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endParaRPr lang="en-US" dirty="0"/>
          </a:p>
        </p:txBody>
      </p:sp>
      <p:sp>
        <p:nvSpPr>
          <p:cNvPr id="3" name="Subtitle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p:cNvSpPr>
            <a:spLocks noGrp="1"/>
          </p:cNvSpPr>
          <p:nvPr>
            <p:ph type="dt" sz="half" idx="10"/>
          </p:nvPr>
        </p:nvSpPr>
        <p:spPr>
          <a:xfrm>
            <a:off x="12915900" y="8689181"/>
            <a:ext cx="4114800" cy="547688"/>
          </a:xfrm>
        </p:spPr>
        <p:txBody>
          <a:bodyPr/>
          <a:lstStyle/>
          <a:p>
            <a:fld id="{81F0AD51-EE88-46EE-8DC0-E6D94D41F086}" type="datetime1">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5">
            <a:extLst>
              <a:ext uri="{FF2B5EF4-FFF2-40B4-BE49-F238E27FC236}">
                <a16:creationId xmlns:a16="http://schemas.microsoft.com/office/drawing/2014/main" id="{16C79285-708A-06EE-EB50-1B86C56D4529}"/>
              </a:ext>
            </a:extLst>
          </p:cNvPr>
          <p:cNvSpPr txBox="1">
            <a:spLocks/>
          </p:cNvSpPr>
          <p:nvPr userDrawn="1"/>
        </p:nvSpPr>
        <p:spPr>
          <a:xfrm>
            <a:off x="547436" y="9510331"/>
            <a:ext cx="483024" cy="547688"/>
          </a:xfrm>
          <a:prstGeom prst="rect">
            <a:avLst/>
          </a:prstGeom>
        </p:spPr>
        <p:txBody>
          <a:bodyPr vert="horz" lIns="91440" tIns="45720" rIns="91440" bIns="45720" rtlCol="0" anchor="ctr"/>
          <a:lstStyle>
            <a:defPPr>
              <a:defRPr lang="en-US"/>
            </a:defPPr>
            <a:lvl1pPr marL="0" algn="l" defTabSz="457200" rtl="0" eaLnBrk="1" latinLnBrk="0" hangingPunct="1">
              <a:defRPr sz="1800" kern="1200">
                <a:solidFill>
                  <a:schemeClr val="tx1">
                    <a:tint val="82000"/>
                  </a:schemeClr>
                </a:solidFill>
                <a:latin typeface="Segoe Sans Display" pitchFamily="2" charset="0"/>
                <a:ea typeface="+mn-ea"/>
                <a:cs typeface="Segoe Sans Display" pitchFamily="2"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CF7407-6325-4097-905F-A1057E6766A1}" type="slidenum">
              <a:rPr lang="en-US" smtClean="0"/>
              <a:pPr/>
              <a:t>‹#›</a:t>
            </a:fld>
            <a:endParaRPr lang="en-US" dirty="0"/>
          </a:p>
        </p:txBody>
      </p:sp>
    </p:spTree>
    <p:extLst>
      <p:ext uri="{BB962C8B-B14F-4D97-AF65-F5344CB8AC3E}">
        <p14:creationId xmlns:p14="http://schemas.microsoft.com/office/powerpoint/2010/main" val="24889656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2AD3F2-03CA-CFBB-A75C-B7F11B93EC09}"/>
              </a:ext>
            </a:extLst>
          </p:cNvPr>
          <p:cNvSpPr txBox="1"/>
          <p:nvPr userDrawn="1"/>
        </p:nvSpPr>
        <p:spPr>
          <a:xfrm>
            <a:off x="249029" y="9641094"/>
            <a:ext cx="583325" cy="369332"/>
          </a:xfrm>
          <a:prstGeom prst="rect">
            <a:avLst/>
          </a:prstGeom>
          <a:noFill/>
        </p:spPr>
        <p:txBody>
          <a:bodyPr wrap="square">
            <a:spAutoFit/>
          </a:bodyPr>
          <a:lstStyle/>
          <a:p>
            <a:fld id="{31CF7407-6325-4097-905F-A1057E6766A1}"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slide" Target="slide19.xml"/><Relationship Id="rId5" Type="http://schemas.openxmlformats.org/officeDocument/2006/relationships/slide" Target="slide4.xml"/><Relationship Id="rId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hyperlink" Target="https://aka.ms/LearnMCPBlogMVP" TargetMode="External"/><Relationship Id="rId2" Type="http://schemas.openxmlformats.org/officeDocument/2006/relationships/hyperlink" Target="https://github.com/microsoftdocs/mcp" TargetMode="External"/><Relationship Id="rId1" Type="http://schemas.openxmlformats.org/officeDocument/2006/relationships/slideLayout" Target="../slideLayouts/slideLayout1.xml"/><Relationship Id="rId5" Type="http://schemas.openxmlformats.org/officeDocument/2006/relationships/hyperlink" Target="https://aka.ms/MSLearnMCPDemo" TargetMode="External"/><Relationship Id="rId4" Type="http://schemas.openxmlformats.org/officeDocument/2006/relationships/hyperlink" Target="https://aka.ms/MSLearnMCPServer"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slide" Target="slide16.xml"/><Relationship Id="rId5" Type="http://schemas.openxmlformats.org/officeDocument/2006/relationships/slide" Target="slide13.xml"/><Relationship Id="rId4" Type="http://schemas.openxmlformats.org/officeDocument/2006/relationships/slide" Target="slide10.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close-up of a computer screen&#10;&#10;AI-generated content may be incorrect.">
            <a:extLst>
              <a:ext uri="{FF2B5EF4-FFF2-40B4-BE49-F238E27FC236}">
                <a16:creationId xmlns:a16="http://schemas.microsoft.com/office/drawing/2014/main" id="{88D1ECA7-31D6-5DB9-A9B9-40363227FF9D}"/>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0" y="0"/>
            <a:ext cx="18288000" cy="10287000"/>
          </a:xfrm>
          <a:prstGeom prst="rect">
            <a:avLst/>
          </a:prstGeom>
        </p:spPr>
      </p:pic>
      <p:pic>
        <p:nvPicPr>
          <p:cNvPr id="8" name="text" descr="preencoded.png">
            <a:extLst>
              <a:ext uri="{FF2B5EF4-FFF2-40B4-BE49-F238E27FC236}">
                <a16:creationId xmlns:a16="http://schemas.microsoft.com/office/drawing/2014/main" id="{0EC228A8-E1FF-525B-B7A8-9F32F7BD91E9}"/>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808662" y="877842"/>
            <a:ext cx="2057553" cy="438868"/>
          </a:xfrm>
          <a:prstGeom prst="rect">
            <a:avLst/>
          </a:prstGeom>
        </p:spPr>
      </p:pic>
      <p:sp>
        <p:nvSpPr>
          <p:cNvPr id="9" name="Title">
            <a:extLst>
              <a:ext uri="{FF2B5EF4-FFF2-40B4-BE49-F238E27FC236}">
                <a16:creationId xmlns:a16="http://schemas.microsoft.com/office/drawing/2014/main" id="{ADAA14A2-B356-ABB3-D550-D24FCBD88D59}"/>
              </a:ext>
            </a:extLst>
          </p:cNvPr>
          <p:cNvSpPr/>
          <p:nvPr/>
        </p:nvSpPr>
        <p:spPr>
          <a:xfrm rot="-600">
            <a:off x="901058" y="7682165"/>
            <a:ext cx="4219637" cy="353158"/>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Updated Dec 2025</a:t>
            </a:r>
            <a:endParaRPr lang="en-US" sz="2100" dirty="0"/>
          </a:p>
        </p:txBody>
      </p:sp>
      <p:sp>
        <p:nvSpPr>
          <p:cNvPr id="10" name="Title">
            <a:extLst>
              <a:ext uri="{FF2B5EF4-FFF2-40B4-BE49-F238E27FC236}">
                <a16:creationId xmlns:a16="http://schemas.microsoft.com/office/drawing/2014/main" id="{D495D27D-9352-87F5-0585-0A5DBBEE58BD}"/>
              </a:ext>
            </a:extLst>
          </p:cNvPr>
          <p:cNvSpPr/>
          <p:nvPr/>
        </p:nvSpPr>
        <p:spPr>
          <a:xfrm rot="-600">
            <a:off x="901112" y="3708619"/>
            <a:ext cx="8295185" cy="3030394"/>
          </a:xfrm>
          <a:prstGeom prst="rect">
            <a:avLst/>
          </a:prstGeom>
          <a:noFill/>
          <a:ln/>
        </p:spPr>
        <p:txBody>
          <a:bodyPr wrap="square" lIns="0" tIns="0" rIns="0" bIns="0" rtlCol="0" anchor="t"/>
          <a:lstStyle/>
          <a:p>
            <a:pPr marL="0" indent="0" algn="l">
              <a:lnSpc>
                <a:spcPts val="7275"/>
              </a:lnSpc>
              <a:buNone/>
            </a:pPr>
            <a:r>
              <a:rPr lang="en-US" sz="6000" dirty="0">
                <a:solidFill>
                  <a:srgbClr val="000000"/>
                </a:solidFill>
                <a:latin typeface="Segoe Sans Display Semibold" pitchFamily="34" charset="0"/>
                <a:ea typeface="Segoe Sans Display Semibold" pitchFamily="34" charset="-122"/>
                <a:cs typeface="Segoe Sans Display Semibold" pitchFamily="34" charset="-120"/>
              </a:rPr>
              <a:t>Microsoft Learn MCP Server</a:t>
            </a:r>
          </a:p>
          <a:p>
            <a:pPr marL="0" indent="0" algn="l">
              <a:lnSpc>
                <a:spcPts val="7275"/>
              </a:lnSpc>
              <a:buNone/>
            </a:pPr>
            <a:r>
              <a:rPr lang="en-US" sz="3600" dirty="0">
                <a:solidFill>
                  <a:srgbClr val="000000"/>
                </a:solidFill>
                <a:latin typeface="Segoe Sans Display Semibold" pitchFamily="34" charset="0"/>
                <a:cs typeface="Segoe Sans Display Semibold" pitchFamily="34" charset="-120"/>
              </a:rPr>
              <a:t>Graphics and example use cases</a:t>
            </a:r>
            <a:endParaRPr lang="en-US" sz="3600" dirty="0"/>
          </a:p>
        </p:txBody>
      </p:sp>
    </p:spTree>
    <p:extLst>
      <p:ext uri="{BB962C8B-B14F-4D97-AF65-F5344CB8AC3E}">
        <p14:creationId xmlns:p14="http://schemas.microsoft.com/office/powerpoint/2010/main" val="2659405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purple squares&#10;&#10;AI-generated content may be incorrect.">
            <a:extLst>
              <a:ext uri="{FF2B5EF4-FFF2-40B4-BE49-F238E27FC236}">
                <a16:creationId xmlns:a16="http://schemas.microsoft.com/office/drawing/2014/main" id="{79D12425-660C-82FF-F0A9-19DC04AFC865}"/>
              </a:ext>
            </a:extLst>
          </p:cNvPr>
          <p:cNvPicPr>
            <a:picLocks noGrp="1" noRot="1" noChangeAspect="1" noMove="1" noResize="1" noEditPoints="1" noAdjustHandles="1" noChangeArrowheads="1" noChangeShapeType="1" noCrop="1"/>
          </p:cNvPicPr>
          <p:nvPr/>
        </p:nvPicPr>
        <p:blipFill>
          <a:blip r:embed="rId3"/>
          <a:stretch>
            <a:fillRect/>
          </a:stretch>
        </p:blipFill>
        <p:spPr>
          <a:xfrm>
            <a:off x="8459" y="0"/>
            <a:ext cx="18271082" cy="10287000"/>
          </a:xfrm>
          <a:prstGeom prst="rect">
            <a:avLst/>
          </a:prstGeom>
        </p:spPr>
      </p:pic>
      <p:sp>
        <p:nvSpPr>
          <p:cNvPr id="4" name="How to customize your MCP Server banner"/>
          <p:cNvSpPr/>
          <p:nvPr/>
        </p:nvSpPr>
        <p:spPr>
          <a:xfrm>
            <a:off x="692423" y="856642"/>
            <a:ext cx="8810625" cy="6096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Included in this deck</a:t>
            </a:r>
            <a:endParaRPr lang="en-US" sz="3600" dirty="0"/>
          </a:p>
        </p:txBody>
      </p:sp>
      <p:sp>
        <p:nvSpPr>
          <p:cNvPr id="5" name="Open this PowerPoint deck in the desktop app Replace the placeholder text with your message Replace the red box Organization logo with your organizations logo or remove the box To save a copy of your updated banner from this PowerPoint deck select the ima"/>
          <p:cNvSpPr/>
          <p:nvPr/>
        </p:nvSpPr>
        <p:spPr>
          <a:xfrm>
            <a:off x="692423" y="3074740"/>
            <a:ext cx="11306175" cy="4293214"/>
          </a:xfrm>
          <a:prstGeom prst="rect">
            <a:avLst/>
          </a:prstGeom>
          <a:noFill/>
          <a:ln/>
        </p:spPr>
        <p:txBody>
          <a:bodyPr wrap="square" lIns="0" tIns="0" rIns="0" bIns="0" rtlCol="0" anchor="t"/>
          <a:lstStyle/>
          <a:p>
            <a:pPr marL="0" indent="0" algn="l">
              <a:lnSpc>
                <a:spcPts val="3000"/>
              </a:lnSpc>
              <a:spcAft>
                <a:spcPts val="1050"/>
              </a:spcAft>
              <a:buNone/>
            </a:pPr>
            <a:r>
              <a:rPr lang="en-US" sz="2700" dirty="0">
                <a:solidFill>
                  <a:srgbClr val="1A1A1F"/>
                </a:solidFill>
                <a:latin typeface="Segoe Sans Text Regular" pitchFamily="34" charset="0"/>
                <a:ea typeface="Segoe Sans Text Regular" pitchFamily="34" charset="-122"/>
                <a:cs typeface="Segoe Sans Text Regular" pitchFamily="34" charset="-120"/>
                <a:hlinkClick r:id="rId4" action="ppaction://hlinksldjump"/>
              </a:rPr>
              <a:t>Microsoft Learn MCP Server overview of resources</a:t>
            </a:r>
            <a:endParaRPr lang="en-US" sz="2700" dirty="0">
              <a:solidFill>
                <a:srgbClr val="1A1A1F"/>
              </a:solidFill>
              <a:latin typeface="Segoe Sans Text Regular" pitchFamily="34" charset="0"/>
              <a:ea typeface="Segoe Sans Text Regular" pitchFamily="34" charset="-122"/>
              <a:cs typeface="Segoe Sans Text Regular" pitchFamily="34" charset="-120"/>
            </a:endParaRPr>
          </a:p>
          <a:p>
            <a:pPr marL="0" indent="0" algn="l">
              <a:lnSpc>
                <a:spcPts val="3000"/>
              </a:lnSpc>
              <a:spcAft>
                <a:spcPts val="1050"/>
              </a:spcAft>
              <a:buNone/>
            </a:pPr>
            <a:endParaRPr lang="en-US" sz="2700" dirty="0">
              <a:solidFill>
                <a:srgbClr val="1A1A1F"/>
              </a:solidFill>
              <a:latin typeface="Segoe Sans Text Regular" pitchFamily="34" charset="0"/>
              <a:ea typeface="Segoe Sans Text Regular" pitchFamily="34" charset="-122"/>
              <a:cs typeface="Segoe Sans Text Regular" pitchFamily="34" charset="-120"/>
            </a:endParaRPr>
          </a:p>
          <a:p>
            <a:pPr marL="0" indent="0" algn="l">
              <a:lnSpc>
                <a:spcPts val="3000"/>
              </a:lnSpc>
              <a:spcAft>
                <a:spcPts val="1050"/>
              </a:spcAft>
              <a:buNone/>
            </a:pPr>
            <a:r>
              <a:rPr lang="en-US" sz="2700" dirty="0">
                <a:solidFill>
                  <a:srgbClr val="1A1A1F"/>
                </a:solidFill>
                <a:latin typeface="Segoe Sans Text Regular" pitchFamily="34" charset="0"/>
                <a:ea typeface="Segoe Sans Text Regular" pitchFamily="34" charset="-122"/>
                <a:cs typeface="Segoe Sans Text Regular" pitchFamily="34" charset="-120"/>
                <a:hlinkClick r:id="rId5" action="ppaction://hlinksldjump"/>
              </a:rPr>
              <a:t>Microsoft Learn MCP Server graphics set</a:t>
            </a:r>
            <a:endParaRPr lang="en-US" sz="2700" dirty="0">
              <a:solidFill>
                <a:srgbClr val="1A1A1F"/>
              </a:solidFill>
              <a:latin typeface="Segoe Sans Text Regular" pitchFamily="34" charset="0"/>
              <a:ea typeface="Segoe Sans Text Regular" pitchFamily="34" charset="-122"/>
              <a:cs typeface="Segoe Sans Text Regular" pitchFamily="34" charset="-120"/>
            </a:endParaRPr>
          </a:p>
          <a:p>
            <a:pPr marL="0" indent="0" algn="l">
              <a:lnSpc>
                <a:spcPts val="3000"/>
              </a:lnSpc>
              <a:spcAft>
                <a:spcPts val="1050"/>
              </a:spcAft>
              <a:buNone/>
            </a:pPr>
            <a:endParaRPr lang="en-US" sz="2700" dirty="0">
              <a:solidFill>
                <a:srgbClr val="1A1A1F"/>
              </a:solidFill>
              <a:latin typeface="Segoe Sans Text Regular" pitchFamily="34" charset="0"/>
              <a:ea typeface="Segoe Sans Text Regular" pitchFamily="34" charset="-122"/>
              <a:cs typeface="Segoe Sans Text Regular" pitchFamily="34" charset="-120"/>
            </a:endParaRPr>
          </a:p>
          <a:p>
            <a:pPr marL="0" indent="0" algn="l">
              <a:lnSpc>
                <a:spcPts val="3000"/>
              </a:lnSpc>
              <a:spcAft>
                <a:spcPts val="1050"/>
              </a:spcAft>
              <a:buNone/>
            </a:pPr>
            <a:r>
              <a:rPr lang="en-US" sz="2700" dirty="0">
                <a:solidFill>
                  <a:srgbClr val="1A1A1F"/>
                </a:solidFill>
                <a:latin typeface="Segoe Sans Text Regular" pitchFamily="34" charset="0"/>
                <a:ea typeface="Segoe Sans Text Regular" pitchFamily="34" charset="-122"/>
                <a:cs typeface="Segoe Sans Text Regular" pitchFamily="34" charset="-120"/>
                <a:hlinkClick r:id="rId6" action="ppaction://hlinksldjump"/>
              </a:rPr>
              <a:t>Microsoft Learn MCP Server use cases</a:t>
            </a:r>
            <a:endParaRPr lang="en-US" sz="2700" dirty="0">
              <a:solidFill>
                <a:srgbClr val="1A1A1F"/>
              </a:solidFill>
              <a:latin typeface="Segoe Sans Text Regular" pitchFamily="34" charset="0"/>
              <a:ea typeface="Segoe Sans Text Regular" pitchFamily="34" charset="-122"/>
              <a:cs typeface="Segoe Sans Text Regular" pitchFamily="34" charset="-120"/>
            </a:endParaRPr>
          </a:p>
          <a:p>
            <a:pPr marL="0" indent="0" algn="l">
              <a:lnSpc>
                <a:spcPts val="3000"/>
              </a:lnSpc>
              <a:spcAft>
                <a:spcPts val="1050"/>
              </a:spcAft>
              <a:buNone/>
            </a:pPr>
            <a:endParaRPr lang="en-US" sz="2700" dirty="0">
              <a:solidFill>
                <a:srgbClr val="1A1A1F"/>
              </a:solidFill>
              <a:latin typeface="Segoe Sans Text Regular" pitchFamily="34" charset="0"/>
              <a:ea typeface="Segoe Sans Text Regular" pitchFamily="34" charset="-122"/>
            </a:endParaRPr>
          </a:p>
          <a:p>
            <a:pPr marL="0" indent="0" algn="l">
              <a:lnSpc>
                <a:spcPts val="3000"/>
              </a:lnSpc>
              <a:spcAft>
                <a:spcPts val="1050"/>
              </a:spcAft>
              <a:buNone/>
            </a:pPr>
            <a:endParaRPr lang="en-US" sz="27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D6D89B-C58A-D1EC-16C4-DEEFBA7F61B2}"/>
              </a:ext>
            </a:extLst>
          </p:cNvPr>
          <p:cNvSpPr txBox="1"/>
          <p:nvPr/>
        </p:nvSpPr>
        <p:spPr>
          <a:xfrm>
            <a:off x="613619" y="3621557"/>
            <a:ext cx="8968232" cy="6167458"/>
          </a:xfrm>
          <a:prstGeom prst="rect">
            <a:avLst/>
          </a:prstGeom>
          <a:noFill/>
        </p:spPr>
        <p:txBody>
          <a:bodyPr wrap="square">
            <a:spAutoFit/>
          </a:bodyPr>
          <a:lstStyle/>
          <a:p>
            <a:pPr marL="0" marR="0">
              <a:lnSpc>
                <a:spcPct val="115000"/>
              </a:lnSpc>
              <a:spcBef>
                <a:spcPts val="800"/>
              </a:spcBef>
              <a:spcAft>
                <a:spcPts val="400"/>
              </a:spcAft>
              <a:buNone/>
            </a:pPr>
            <a:r>
              <a:rPr lang="en-US" sz="2400" b="1" kern="100" dirty="0">
                <a:solidFill>
                  <a:srgbClr val="CB3DC1"/>
                </a:solidFill>
                <a:effectLst/>
                <a:latin typeface="Segoe UI" panose="020B0502040204020203" pitchFamily="34" charset="0"/>
                <a:ea typeface="Segoe Sans Display Regular"/>
                <a:cs typeface="Segoe UI" panose="020B0502040204020203" pitchFamily="34" charset="0"/>
              </a:rPr>
              <a:t>How to use the kit</a:t>
            </a:r>
          </a:p>
          <a:p>
            <a:pPr marR="0" lvl="0">
              <a:lnSpc>
                <a:spcPct val="115000"/>
              </a:lnSpc>
              <a:spcAft>
                <a:spcPts val="800"/>
              </a:spcAft>
              <a:tabLst>
                <a:tab pos="457200" algn="l"/>
              </a:tabLst>
            </a:pPr>
            <a:r>
              <a:rPr lang="en-US" sz="1400" b="1" kern="100" dirty="0">
                <a:effectLst/>
                <a:latin typeface="Segoe UI" panose="020B0502040204020203" pitchFamily="34" charset="0"/>
                <a:ea typeface="Segoe Sans Display Regular"/>
                <a:cs typeface="Segoe UI" panose="020B0502040204020203" pitchFamily="34" charset="0"/>
              </a:rPr>
              <a:t>Tell a story: </a:t>
            </a:r>
            <a:r>
              <a:rPr lang="en-US" sz="1400" kern="100" dirty="0">
                <a:effectLst/>
                <a:latin typeface="Segoe UI" panose="020B0502040204020203" pitchFamily="34" charset="0"/>
                <a:ea typeface="Segoe Sans Display Regular"/>
                <a:cs typeface="Segoe UI" panose="020B0502040204020203" pitchFamily="34" charset="0"/>
              </a:rPr>
              <a:t>Instead of listing features, walk your audience through a scenario. Show how Learn MCP Server solves a real problem or fits into a broader learning journey.</a:t>
            </a:r>
          </a:p>
          <a:p>
            <a:pPr marR="0" lvl="0">
              <a:lnSpc>
                <a:spcPct val="115000"/>
              </a:lnSpc>
              <a:spcAft>
                <a:spcPts val="800"/>
              </a:spcAft>
              <a:tabLst>
                <a:tab pos="457200" algn="l"/>
              </a:tabLst>
            </a:pPr>
            <a:r>
              <a:rPr lang="en-US" sz="1400" b="1" kern="100" dirty="0">
                <a:effectLst/>
                <a:latin typeface="Segoe UI" panose="020B0502040204020203" pitchFamily="34" charset="0"/>
                <a:ea typeface="Segoe Sans Display Regular"/>
                <a:cs typeface="Segoe UI" panose="020B0502040204020203" pitchFamily="34" charset="0"/>
              </a:rPr>
              <a:t>Localize and personalize: </a:t>
            </a:r>
            <a:r>
              <a:rPr lang="en-US" sz="1400" kern="100" dirty="0">
                <a:effectLst/>
                <a:latin typeface="Segoe UI" panose="020B0502040204020203" pitchFamily="34" charset="0"/>
                <a:ea typeface="Segoe Sans Display Regular"/>
                <a:cs typeface="Segoe UI" panose="020B0502040204020203" pitchFamily="34" charset="0"/>
              </a:rPr>
              <a:t>Add your own examples, language, or style to make the content feel relevant. Use this kit as a base, not a script (although take care to maintain the accuracy of the information).</a:t>
            </a:r>
          </a:p>
          <a:p>
            <a:pPr marR="0" lvl="0">
              <a:lnSpc>
                <a:spcPct val="115000"/>
              </a:lnSpc>
              <a:spcAft>
                <a:spcPts val="800"/>
              </a:spcAft>
              <a:tabLst>
                <a:tab pos="457200" algn="l"/>
              </a:tabLst>
            </a:pPr>
            <a:r>
              <a:rPr lang="en-US" sz="1400" b="1" kern="100" dirty="0">
                <a:effectLst/>
                <a:latin typeface="Segoe UI" panose="020B0502040204020203" pitchFamily="34" charset="0"/>
                <a:ea typeface="Segoe Sans Display Regular"/>
                <a:cs typeface="Segoe UI" panose="020B0502040204020203" pitchFamily="34" charset="0"/>
              </a:rPr>
              <a:t>Use the visuals to spark interest: </a:t>
            </a:r>
            <a:r>
              <a:rPr lang="en-US" sz="1400" kern="100" dirty="0">
                <a:effectLst/>
                <a:latin typeface="Segoe UI" panose="020B0502040204020203" pitchFamily="34" charset="0"/>
                <a:ea typeface="Segoe Sans Display Regular"/>
                <a:cs typeface="Segoe UI" panose="020B0502040204020203" pitchFamily="34" charset="0"/>
              </a:rPr>
              <a:t>The set includes slides, graphics, and templates. Use these to kick off conversations, introduce key concepts, or add polish to your presentations.</a:t>
            </a:r>
          </a:p>
          <a:p>
            <a:pPr marR="0" lvl="0">
              <a:lnSpc>
                <a:spcPct val="115000"/>
              </a:lnSpc>
              <a:spcAft>
                <a:spcPts val="800"/>
              </a:spcAft>
              <a:tabLst>
                <a:tab pos="457200" algn="l"/>
              </a:tabLst>
            </a:pPr>
            <a:r>
              <a:rPr lang="en-US" sz="1400" b="1" kern="100" dirty="0">
                <a:effectLst/>
                <a:latin typeface="Segoe UI" panose="020B0502040204020203" pitchFamily="34" charset="0"/>
                <a:ea typeface="Segoe Sans Display Regular"/>
                <a:cs typeface="Segoe UI" panose="020B0502040204020203" pitchFamily="34" charset="0"/>
              </a:rPr>
              <a:t>Make it interactive: </a:t>
            </a:r>
            <a:r>
              <a:rPr lang="en-US" sz="1400" kern="100" dirty="0">
                <a:effectLst/>
                <a:latin typeface="Segoe UI" panose="020B0502040204020203" pitchFamily="34" charset="0"/>
                <a:ea typeface="Segoe Sans Display Regular"/>
                <a:cs typeface="Segoe UI" panose="020B0502040204020203" pitchFamily="34" charset="0"/>
              </a:rPr>
              <a:t>Turn passive viewing into active learning. Use polls, quizzes, or live demos to get people involved. The kit’s assets can be adapted for hands-on sessions.</a:t>
            </a:r>
          </a:p>
          <a:p>
            <a:pPr marR="0" lvl="0">
              <a:lnSpc>
                <a:spcPct val="115000"/>
              </a:lnSpc>
              <a:spcAft>
                <a:spcPts val="800"/>
              </a:spcAft>
              <a:tabLst>
                <a:tab pos="457200" algn="l"/>
              </a:tabLst>
            </a:pPr>
            <a:r>
              <a:rPr lang="en-US" sz="1400" b="1" kern="100" dirty="0">
                <a:effectLst/>
                <a:latin typeface="Segoe UI" panose="020B0502040204020203" pitchFamily="34" charset="0"/>
                <a:ea typeface="Segoe Sans Display Regular"/>
                <a:cs typeface="Segoe UI" panose="020B0502040204020203" pitchFamily="34" charset="0"/>
              </a:rPr>
              <a:t>Share across formats: </a:t>
            </a:r>
            <a:r>
              <a:rPr lang="en-US" sz="1400" kern="100" dirty="0">
                <a:effectLst/>
                <a:latin typeface="Segoe UI" panose="020B0502040204020203" pitchFamily="34" charset="0"/>
                <a:ea typeface="Segoe Sans Display Regular"/>
                <a:cs typeface="Segoe UI" panose="020B0502040204020203" pitchFamily="34" charset="0"/>
              </a:rPr>
              <a:t>Don’t limit yourself to one channel. Use the resources in blog posts, social media, live streams, newsletters, or in-person events. Repurpose assets to fit your style.</a:t>
            </a:r>
          </a:p>
          <a:p>
            <a:pPr marR="0" lvl="0">
              <a:lnSpc>
                <a:spcPct val="115000"/>
              </a:lnSpc>
              <a:spcAft>
                <a:spcPts val="800"/>
              </a:spcAft>
              <a:tabLst>
                <a:tab pos="457200" algn="l"/>
              </a:tabLst>
            </a:pPr>
            <a:r>
              <a:rPr lang="en-US" sz="1400" b="1" kern="100" dirty="0">
                <a:effectLst/>
                <a:latin typeface="Segoe UI" panose="020B0502040204020203" pitchFamily="34" charset="0"/>
                <a:ea typeface="Segoe Sans Display Regular"/>
                <a:cs typeface="Segoe UI" panose="020B0502040204020203" pitchFamily="34" charset="0"/>
              </a:rPr>
              <a:t>Keep it fresh: </a:t>
            </a:r>
            <a:r>
              <a:rPr lang="en-US" sz="1400" kern="100" dirty="0">
                <a:effectLst/>
                <a:latin typeface="Segoe UI" panose="020B0502040204020203" pitchFamily="34" charset="0"/>
                <a:ea typeface="Segoe Sans Display Regular"/>
                <a:cs typeface="Segoe UI" panose="020B0502040204020203" pitchFamily="34" charset="0"/>
              </a:rPr>
              <a:t>Update your approach as new content is added to Microsoft Learn. Use the resources to highlight what’s new or trending in Learn MCP Server.</a:t>
            </a:r>
            <a:endParaRPr lang="en-US" sz="1400" kern="100" dirty="0">
              <a:latin typeface="Segoe UI" panose="020B0502040204020203" pitchFamily="34" charset="0"/>
              <a:ea typeface="Segoe Sans Display Regular"/>
              <a:cs typeface="Segoe UI" panose="020B0502040204020203" pitchFamily="34" charset="0"/>
            </a:endParaRPr>
          </a:p>
          <a:p>
            <a:pPr>
              <a:lnSpc>
                <a:spcPct val="115000"/>
              </a:lnSpc>
              <a:spcBef>
                <a:spcPts val="800"/>
              </a:spcBef>
              <a:spcAft>
                <a:spcPts val="400"/>
              </a:spcAft>
            </a:pPr>
            <a:r>
              <a:rPr lang="en-US" sz="2400" b="1" kern="100" dirty="0">
                <a:solidFill>
                  <a:srgbClr val="CB3DC1"/>
                </a:solidFill>
                <a:latin typeface="Segoe UI" panose="020B0502040204020203" pitchFamily="34" charset="0"/>
                <a:ea typeface="Segoe Sans Display Regular"/>
                <a:cs typeface="Segoe UI" panose="020B0502040204020203" pitchFamily="34" charset="0"/>
              </a:rPr>
              <a:t>Best practices for sharing</a:t>
            </a:r>
          </a:p>
          <a:p>
            <a:pPr marR="0" lvl="0">
              <a:lnSpc>
                <a:spcPct val="115000"/>
              </a:lnSpc>
              <a:spcAft>
                <a:spcPts val="800"/>
              </a:spcAft>
              <a:buSzPts val="1000"/>
              <a:tabLst>
                <a:tab pos="457200" algn="l"/>
              </a:tabLst>
            </a:pPr>
            <a:r>
              <a:rPr lang="en-US" sz="1400" kern="100" dirty="0">
                <a:latin typeface="Segoe UI" panose="020B0502040204020203" pitchFamily="34" charset="0"/>
                <a:ea typeface="Segoe Sans Display Regular"/>
                <a:cs typeface="Segoe UI" panose="020B0502040204020203" pitchFamily="34" charset="0"/>
              </a:rPr>
              <a:t>Use the provided aka links: Always point learners to the provided aka links for the most accurate and up-to-date content.</a:t>
            </a:r>
          </a:p>
          <a:p>
            <a:pPr marR="0" lvl="0">
              <a:lnSpc>
                <a:spcPct val="115000"/>
              </a:lnSpc>
              <a:spcAft>
                <a:spcPts val="800"/>
              </a:spcAft>
              <a:buSzPts val="1000"/>
              <a:tabLst>
                <a:tab pos="457200" algn="l"/>
              </a:tabLst>
            </a:pPr>
            <a:r>
              <a:rPr lang="en-US" sz="1400" kern="100" dirty="0">
                <a:latin typeface="Segoe UI" panose="020B0502040204020203" pitchFamily="34" charset="0"/>
                <a:ea typeface="Segoe Sans Display Regular"/>
                <a:cs typeface="Segoe UI" panose="020B0502040204020203" pitchFamily="34" charset="0"/>
              </a:rPr>
              <a:t>Share authentically and accurately: Share in ways that feel authentic to you and your audiences while ensuring the information remains accurate.</a:t>
            </a:r>
          </a:p>
          <a:p>
            <a:pPr marR="0" lvl="0">
              <a:lnSpc>
                <a:spcPct val="115000"/>
              </a:lnSpc>
              <a:spcAft>
                <a:spcPts val="800"/>
              </a:spcAft>
              <a:tabLst>
                <a:tab pos="457200" algn="l"/>
              </a:tabLst>
            </a:pPr>
            <a:endParaRPr lang="en-US" sz="1400" kern="100" dirty="0">
              <a:effectLst/>
              <a:latin typeface="Segoe UI" panose="020B0502040204020203" pitchFamily="34" charset="0"/>
              <a:ea typeface="Segoe Sans Display Regular"/>
              <a:cs typeface="Segoe UI" panose="020B0502040204020203" pitchFamily="34" charset="0"/>
            </a:endParaRPr>
          </a:p>
        </p:txBody>
      </p:sp>
      <p:sp>
        <p:nvSpPr>
          <p:cNvPr id="5" name="TextBox 4">
            <a:extLst>
              <a:ext uri="{FF2B5EF4-FFF2-40B4-BE49-F238E27FC236}">
                <a16:creationId xmlns:a16="http://schemas.microsoft.com/office/drawing/2014/main" id="{C679CCD7-802E-BB93-8648-420F160B55AC}"/>
              </a:ext>
            </a:extLst>
          </p:cNvPr>
          <p:cNvSpPr txBox="1"/>
          <p:nvPr/>
        </p:nvSpPr>
        <p:spPr>
          <a:xfrm>
            <a:off x="10141527" y="3621557"/>
            <a:ext cx="7924800" cy="5731954"/>
          </a:xfrm>
          <a:prstGeom prst="rect">
            <a:avLst/>
          </a:prstGeom>
          <a:noFill/>
        </p:spPr>
        <p:txBody>
          <a:bodyPr wrap="square">
            <a:spAutoFit/>
          </a:bodyPr>
          <a:lstStyle/>
          <a:p>
            <a:pPr marL="0" marR="0">
              <a:lnSpc>
                <a:spcPct val="115000"/>
              </a:lnSpc>
              <a:spcBef>
                <a:spcPts val="800"/>
              </a:spcBef>
              <a:spcAft>
                <a:spcPts val="400"/>
              </a:spcAft>
              <a:buNone/>
            </a:pPr>
            <a:r>
              <a:rPr lang="en-US" sz="2400" b="1" kern="100" dirty="0">
                <a:solidFill>
                  <a:srgbClr val="CB3DC1"/>
                </a:solidFill>
                <a:effectLst/>
                <a:latin typeface="Segoe UI" panose="020B0502040204020203" pitchFamily="34" charset="0"/>
                <a:ea typeface="Segoe Sans Display Regular"/>
                <a:cs typeface="Segoe UI" panose="020B0502040204020203" pitchFamily="34" charset="0"/>
              </a:rPr>
              <a:t>Get inspired</a:t>
            </a:r>
          </a:p>
          <a:p>
            <a:pPr marL="0" marR="0">
              <a:lnSpc>
                <a:spcPct val="115000"/>
              </a:lnSpc>
              <a:spcAft>
                <a:spcPts val="800"/>
              </a:spcAft>
              <a:buNone/>
            </a:pPr>
            <a:r>
              <a:rPr lang="en-US" sz="1400" kern="100" dirty="0">
                <a:effectLst/>
                <a:latin typeface="Segoe UI" panose="020B0502040204020203" pitchFamily="34" charset="0"/>
                <a:ea typeface="Segoe Sans Display Regular"/>
                <a:cs typeface="Segoe UI" panose="020B0502040204020203" pitchFamily="34" charset="0"/>
              </a:rPr>
              <a:t>Need ideas? Try these:</a:t>
            </a:r>
          </a:p>
          <a:p>
            <a:pPr marL="342900" marR="0" lvl="0" indent="-342900">
              <a:lnSpc>
                <a:spcPct val="115000"/>
              </a:lnSpc>
              <a:spcAft>
                <a:spcPts val="800"/>
              </a:spcAft>
              <a:buSzPts val="1000"/>
              <a:buFont typeface="Symbol" panose="05050102010706020507" pitchFamily="18" charset="2"/>
              <a:buChar char=""/>
              <a:tabLst>
                <a:tab pos="457200" algn="l"/>
              </a:tabLst>
            </a:pPr>
            <a:r>
              <a:rPr lang="en-US" sz="1400" kern="100" dirty="0">
                <a:effectLst/>
                <a:latin typeface="Segoe UI" panose="020B0502040204020203" pitchFamily="34" charset="0"/>
                <a:ea typeface="Segoe Sans Display Regular"/>
                <a:cs typeface="Segoe UI" panose="020B0502040204020203" pitchFamily="34" charset="0"/>
              </a:rPr>
              <a:t>Host a lightning talk using the explainer deck.</a:t>
            </a:r>
          </a:p>
          <a:p>
            <a:pPr marL="342900" marR="0" lvl="0" indent="-342900">
              <a:lnSpc>
                <a:spcPct val="115000"/>
              </a:lnSpc>
              <a:spcAft>
                <a:spcPts val="800"/>
              </a:spcAft>
              <a:buSzPts val="1000"/>
              <a:buFont typeface="Symbol" panose="05050102010706020507" pitchFamily="18" charset="2"/>
              <a:buChar char=""/>
              <a:tabLst>
                <a:tab pos="457200" algn="l"/>
              </a:tabLst>
            </a:pPr>
            <a:r>
              <a:rPr lang="en-US" sz="1400" kern="100" dirty="0">
                <a:effectLst/>
                <a:latin typeface="Segoe UI" panose="020B0502040204020203" pitchFamily="34" charset="0"/>
                <a:ea typeface="Segoe Sans Display Regular"/>
                <a:cs typeface="Segoe UI" panose="020B0502040204020203" pitchFamily="34" charset="0"/>
              </a:rPr>
              <a:t>Run a “prompt of the week” series showing how Learn MCP answers coding questions.</a:t>
            </a:r>
          </a:p>
          <a:p>
            <a:pPr marL="342900" marR="0" lvl="0" indent="-342900">
              <a:lnSpc>
                <a:spcPct val="115000"/>
              </a:lnSpc>
              <a:spcAft>
                <a:spcPts val="800"/>
              </a:spcAft>
              <a:buSzPts val="1000"/>
              <a:buFont typeface="Symbol" panose="05050102010706020507" pitchFamily="18" charset="2"/>
              <a:buChar char=""/>
              <a:tabLst>
                <a:tab pos="457200" algn="l"/>
              </a:tabLst>
            </a:pPr>
            <a:r>
              <a:rPr lang="en-US" sz="1400" kern="100" dirty="0">
                <a:effectLst/>
                <a:latin typeface="Segoe UI" panose="020B0502040204020203" pitchFamily="34" charset="0"/>
                <a:ea typeface="Segoe Sans Display Regular"/>
                <a:cs typeface="Segoe UI" panose="020B0502040204020203" pitchFamily="34" charset="0"/>
              </a:rPr>
              <a:t>Create a video demo or start a discussion thread in a forum using ideas from the real-world use cases.</a:t>
            </a:r>
          </a:p>
          <a:p>
            <a:pPr marL="342900" marR="0" lvl="0" indent="-342900">
              <a:lnSpc>
                <a:spcPct val="115000"/>
              </a:lnSpc>
              <a:spcAft>
                <a:spcPts val="800"/>
              </a:spcAft>
              <a:buSzPts val="1000"/>
              <a:buFont typeface="Symbol" panose="05050102010706020507" pitchFamily="18" charset="2"/>
              <a:buChar char=""/>
              <a:tabLst>
                <a:tab pos="457200" algn="l"/>
              </a:tabLst>
            </a:pPr>
            <a:r>
              <a:rPr lang="en-US" sz="1400" kern="100" dirty="0">
                <a:effectLst/>
                <a:latin typeface="Segoe UI" panose="020B0502040204020203" pitchFamily="34" charset="0"/>
                <a:ea typeface="Segoe Sans Display Regular"/>
                <a:cs typeface="Segoe UI" panose="020B0502040204020203" pitchFamily="34" charset="0"/>
              </a:rPr>
              <a:t>Add a banner to your community newsletter about MCP topics.</a:t>
            </a:r>
          </a:p>
          <a:p>
            <a:pPr marL="342900" marR="0" lvl="0" indent="-342900">
              <a:lnSpc>
                <a:spcPct val="115000"/>
              </a:lnSpc>
              <a:spcAft>
                <a:spcPts val="800"/>
              </a:spcAft>
              <a:buSzPts val="1000"/>
              <a:buFont typeface="Symbol" panose="05050102010706020507" pitchFamily="18" charset="2"/>
              <a:buChar char=""/>
              <a:tabLst>
                <a:tab pos="457200" algn="l"/>
              </a:tabLst>
            </a:pPr>
            <a:r>
              <a:rPr lang="en-US" sz="1400" kern="100" dirty="0">
                <a:effectLst/>
                <a:latin typeface="Segoe UI" panose="020B0502040204020203" pitchFamily="34" charset="0"/>
                <a:ea typeface="Segoe Sans Display Regular"/>
                <a:cs typeface="Segoe UI" panose="020B0502040204020203" pitchFamily="34" charset="0"/>
              </a:rPr>
              <a:t>Using the social graphics, make a carousel post with quick ways to get started using Learn MCP Server. </a:t>
            </a:r>
          </a:p>
          <a:p>
            <a:pPr marL="342900" marR="0" lvl="0" indent="-342900">
              <a:lnSpc>
                <a:spcPct val="115000"/>
              </a:lnSpc>
              <a:spcAft>
                <a:spcPts val="800"/>
              </a:spcAft>
              <a:buSzPts val="1000"/>
              <a:buFont typeface="Symbol" panose="05050102010706020507" pitchFamily="18" charset="2"/>
              <a:buChar char=""/>
              <a:tabLst>
                <a:tab pos="457200" algn="l"/>
              </a:tabLst>
            </a:pPr>
            <a:r>
              <a:rPr lang="en-US" sz="1400" kern="100" dirty="0">
                <a:effectLst/>
                <a:latin typeface="Segoe UI" panose="020B0502040204020203" pitchFamily="34" charset="0"/>
                <a:ea typeface="Segoe Sans Display Regular"/>
                <a:cs typeface="Segoe UI" panose="020B0502040204020203" pitchFamily="34" charset="0"/>
              </a:rPr>
              <a:t>Incorporate the resources into onboarding materials. </a:t>
            </a:r>
          </a:p>
          <a:p>
            <a:pPr marL="0" marR="0">
              <a:lnSpc>
                <a:spcPct val="115000"/>
              </a:lnSpc>
              <a:spcBef>
                <a:spcPts val="800"/>
              </a:spcBef>
              <a:spcAft>
                <a:spcPts val="400"/>
              </a:spcAft>
              <a:buNone/>
            </a:pPr>
            <a:r>
              <a:rPr lang="en-US" sz="2400" b="1" kern="100" dirty="0">
                <a:solidFill>
                  <a:srgbClr val="CB3DC1"/>
                </a:solidFill>
                <a:effectLst/>
                <a:latin typeface="Segoe UI" panose="020B0502040204020203" pitchFamily="34" charset="0"/>
                <a:ea typeface="Segoe Sans Display Regular"/>
                <a:cs typeface="Segoe UI" panose="020B0502040204020203" pitchFamily="34" charset="0"/>
              </a:rPr>
              <a:t>Resources</a:t>
            </a:r>
          </a:p>
          <a:p>
            <a:pPr marL="0" marR="0">
              <a:lnSpc>
                <a:spcPct val="115000"/>
              </a:lnSpc>
              <a:spcAft>
                <a:spcPts val="800"/>
              </a:spcAft>
              <a:buNone/>
            </a:pPr>
            <a:r>
              <a:rPr lang="en-US" sz="1400" kern="100" dirty="0">
                <a:effectLst/>
                <a:latin typeface="Segoe UI" panose="020B0502040204020203" pitchFamily="34" charset="0"/>
                <a:ea typeface="Segoe Sans Display Regular"/>
                <a:cs typeface="Segoe UI" panose="020B0502040204020203" pitchFamily="34" charset="0"/>
              </a:rPr>
              <a:t>Explore these links to learn more about Learn MCP Server:</a:t>
            </a:r>
          </a:p>
          <a:p>
            <a:pPr marR="0" lvl="0">
              <a:lnSpc>
                <a:spcPct val="115000"/>
              </a:lnSpc>
              <a:spcAft>
                <a:spcPts val="800"/>
              </a:spcAft>
              <a:buSzPts val="1000"/>
              <a:tabLst>
                <a:tab pos="457200" algn="l"/>
              </a:tabLst>
            </a:pPr>
            <a:r>
              <a:rPr lang="en-US" sz="1400" u="sng" kern="100" dirty="0">
                <a:solidFill>
                  <a:srgbClr val="467886"/>
                </a:solidFill>
                <a:effectLst/>
                <a:latin typeface="Segoe UI" panose="020B0502040204020203" pitchFamily="34" charset="0"/>
                <a:ea typeface="Segoe Sans Display Regular"/>
                <a:cs typeface="Segoe UI" panose="020B0502040204020203" pitchFamily="34" charset="0"/>
                <a:hlinkClick r:id="rId2"/>
              </a:rPr>
              <a:t>Learn MCP Server GitHub repo</a:t>
            </a:r>
            <a:endParaRPr lang="en-US" sz="1400" kern="100" dirty="0">
              <a:effectLst/>
              <a:latin typeface="Segoe UI" panose="020B0502040204020203" pitchFamily="34" charset="0"/>
              <a:ea typeface="Segoe Sans Display Regular"/>
              <a:cs typeface="Segoe UI" panose="020B0502040204020203" pitchFamily="34" charset="0"/>
            </a:endParaRPr>
          </a:p>
          <a:p>
            <a:pPr marR="0" lvl="0">
              <a:lnSpc>
                <a:spcPct val="115000"/>
              </a:lnSpc>
              <a:spcAft>
                <a:spcPts val="800"/>
              </a:spcAft>
              <a:buSzPts val="1000"/>
              <a:tabLst>
                <a:tab pos="457200" algn="l"/>
              </a:tabLst>
            </a:pPr>
            <a:r>
              <a:rPr lang="en-US" sz="1400" u="sng" kern="100" dirty="0">
                <a:solidFill>
                  <a:srgbClr val="467886"/>
                </a:solidFill>
                <a:effectLst/>
                <a:latin typeface="Segoe UI" panose="020B0502040204020203" pitchFamily="34" charset="0"/>
                <a:ea typeface="Segoe Sans Display Regular"/>
                <a:cs typeface="Segoe UI" panose="020B0502040204020203" pitchFamily="34" charset="0"/>
                <a:hlinkClick r:id="rId3"/>
              </a:rPr>
              <a:t>Learn MCP Server blog</a:t>
            </a:r>
            <a:endParaRPr lang="en-US" sz="1400" kern="100" dirty="0">
              <a:effectLst/>
              <a:latin typeface="Segoe UI" panose="020B0502040204020203" pitchFamily="34" charset="0"/>
              <a:ea typeface="Segoe Sans Display Regular"/>
              <a:cs typeface="Segoe UI" panose="020B0502040204020203" pitchFamily="34" charset="0"/>
            </a:endParaRPr>
          </a:p>
          <a:p>
            <a:pPr marR="0" lvl="0">
              <a:lnSpc>
                <a:spcPct val="115000"/>
              </a:lnSpc>
              <a:spcAft>
                <a:spcPts val="800"/>
              </a:spcAft>
              <a:buSzPts val="1000"/>
              <a:tabLst>
                <a:tab pos="457200" algn="l"/>
              </a:tabLst>
            </a:pPr>
            <a:r>
              <a:rPr lang="en-US" sz="1400" u="sng" kern="100" dirty="0">
                <a:solidFill>
                  <a:srgbClr val="467886"/>
                </a:solidFill>
                <a:effectLst/>
                <a:latin typeface="Segoe UI" panose="020B0502040204020203" pitchFamily="34" charset="0"/>
                <a:ea typeface="Segoe Sans Display Regular"/>
                <a:cs typeface="Segoe UI" panose="020B0502040204020203" pitchFamily="34" charset="0"/>
                <a:hlinkClick r:id="rId4"/>
              </a:rPr>
              <a:t>Learn MCP Server documentation</a:t>
            </a:r>
            <a:endParaRPr lang="en-US" sz="1400" kern="100" dirty="0">
              <a:solidFill>
                <a:srgbClr val="467886"/>
              </a:solidFill>
              <a:effectLst/>
              <a:latin typeface="Segoe UI" panose="020B0502040204020203" pitchFamily="34" charset="0"/>
              <a:ea typeface="Segoe Sans Display Regular"/>
              <a:cs typeface="Segoe UI" panose="020B0502040204020203" pitchFamily="34" charset="0"/>
            </a:endParaRPr>
          </a:p>
          <a:p>
            <a:pPr marR="0" lvl="0">
              <a:lnSpc>
                <a:spcPct val="115000"/>
              </a:lnSpc>
              <a:spcAft>
                <a:spcPts val="800"/>
              </a:spcAft>
              <a:buSzPts val="1000"/>
              <a:tabLst>
                <a:tab pos="457200" algn="l"/>
              </a:tabLst>
            </a:pPr>
            <a:r>
              <a:rPr lang="en-US" sz="1400" u="sng" kern="100" dirty="0">
                <a:solidFill>
                  <a:srgbClr val="467886"/>
                </a:solidFill>
                <a:effectLst/>
                <a:latin typeface="Segoe UI" panose="020B0502040204020203" pitchFamily="34" charset="0"/>
                <a:ea typeface="Segoe Sans Display Regular"/>
                <a:cs typeface="Segoe UI" panose="020B0502040204020203" pitchFamily="34" charset="0"/>
                <a:hlinkClick r:id="rId5"/>
              </a:rPr>
              <a:t>Learn MCP Server demo</a:t>
            </a:r>
            <a:endParaRPr lang="en-US" sz="1400" kern="100" dirty="0">
              <a:effectLst/>
              <a:latin typeface="Segoe UI" panose="020B0502040204020203" pitchFamily="34" charset="0"/>
              <a:ea typeface="Segoe Sans Display Regular"/>
              <a:cs typeface="Segoe UI" panose="020B0502040204020203" pitchFamily="34" charset="0"/>
            </a:endParaRPr>
          </a:p>
        </p:txBody>
      </p:sp>
      <p:sp>
        <p:nvSpPr>
          <p:cNvPr id="6" name="How to customize your MCP Server banner">
            <a:extLst>
              <a:ext uri="{FF2B5EF4-FFF2-40B4-BE49-F238E27FC236}">
                <a16:creationId xmlns:a16="http://schemas.microsoft.com/office/drawing/2014/main" id="{87F726CB-7F9D-5801-7A59-AE1E4D6362C7}"/>
              </a:ext>
            </a:extLst>
          </p:cNvPr>
          <p:cNvSpPr/>
          <p:nvPr/>
        </p:nvSpPr>
        <p:spPr>
          <a:xfrm>
            <a:off x="692423" y="856642"/>
            <a:ext cx="8810625" cy="6096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UI Semibold" panose="020B0702040204020203" pitchFamily="34" charset="0"/>
                <a:ea typeface="Segoe Sans Display Semibold" pitchFamily="34" charset="-122"/>
                <a:cs typeface="Segoe UI Semibold" panose="020B0702040204020203" pitchFamily="34" charset="0"/>
              </a:rPr>
              <a:t>Microsoft Learn MCP Server community resources overview</a:t>
            </a:r>
            <a:endParaRPr lang="en-US" sz="3600" dirty="0">
              <a:latin typeface="Segoe UI Semibold" panose="020B0702040204020203" pitchFamily="34" charset="0"/>
              <a:cs typeface="Segoe UI Semibold" panose="020B0702040204020203" pitchFamily="34" charset="0"/>
            </a:endParaRPr>
          </a:p>
        </p:txBody>
      </p:sp>
      <p:sp>
        <p:nvSpPr>
          <p:cNvPr id="8" name="TextBox 7">
            <a:extLst>
              <a:ext uri="{FF2B5EF4-FFF2-40B4-BE49-F238E27FC236}">
                <a16:creationId xmlns:a16="http://schemas.microsoft.com/office/drawing/2014/main" id="{D8947D92-1FAD-7D3C-84E5-E867E2B32264}"/>
              </a:ext>
            </a:extLst>
          </p:cNvPr>
          <p:cNvSpPr txBox="1"/>
          <p:nvPr/>
        </p:nvSpPr>
        <p:spPr>
          <a:xfrm>
            <a:off x="632691" y="1945372"/>
            <a:ext cx="12510654" cy="1339149"/>
          </a:xfrm>
          <a:prstGeom prst="rect">
            <a:avLst/>
          </a:prstGeom>
          <a:noFill/>
        </p:spPr>
        <p:txBody>
          <a:bodyPr wrap="square">
            <a:spAutoFit/>
          </a:bodyPr>
          <a:lstStyle/>
          <a:p>
            <a:pPr marL="0" marR="0">
              <a:lnSpc>
                <a:spcPct val="115000"/>
              </a:lnSpc>
              <a:spcAft>
                <a:spcPts val="800"/>
              </a:spcAft>
              <a:buNone/>
            </a:pPr>
            <a:br>
              <a:rPr lang="en-US" sz="1800" kern="100" dirty="0">
                <a:effectLst/>
                <a:latin typeface="Segoe UI" panose="020B0502040204020203" pitchFamily="34" charset="0"/>
                <a:ea typeface="Aptos" panose="020B0004020202020204" pitchFamily="34" charset="0"/>
                <a:cs typeface="Segoe UI" panose="020B0502040204020203" pitchFamily="34" charset="0"/>
              </a:rPr>
            </a:br>
            <a:r>
              <a:rPr lang="en-US" sz="1800" kern="100" dirty="0">
                <a:effectLst/>
                <a:latin typeface="Segoe UI" panose="020B0502040204020203" pitchFamily="34" charset="0"/>
                <a:ea typeface="Aptos" panose="020B0004020202020204" pitchFamily="34" charset="0"/>
                <a:cs typeface="Segoe UI" panose="020B0502040204020203" pitchFamily="34" charset="0"/>
              </a:rPr>
              <a:t>The Microsoft Learn MCP Server community resources are curated assets designed to help you share, teach, and help others use the Microsoft Learn MCP Server. Whether you're hosting a workshop, creating content for blogs or socials, or engaging your community, the resource set gives you ready-to-use assets and ideas to amplify your impact. </a:t>
            </a:r>
          </a:p>
        </p:txBody>
      </p:sp>
    </p:spTree>
    <p:extLst>
      <p:ext uri="{BB962C8B-B14F-4D97-AF65-F5344CB8AC3E}">
        <p14:creationId xmlns:p14="http://schemas.microsoft.com/office/powerpoint/2010/main" val="38309667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66EC2-F8D8-6748-CB6A-BDCECCCA6C03}"/>
            </a:ext>
          </a:extLst>
        </p:cNvPr>
        <p:cNvGrpSpPr/>
        <p:nvPr/>
      </p:nvGrpSpPr>
      <p:grpSpPr>
        <a:xfrm>
          <a:off x="0" y="0"/>
          <a:ext cx="0" cy="0"/>
          <a:chOff x="0" y="0"/>
          <a:chExt cx="0" cy="0"/>
        </a:xfrm>
      </p:grpSpPr>
      <p:pic>
        <p:nvPicPr>
          <p:cNvPr id="6" name="Picture 5" descr="A white rectangular object with black border&#10;&#10;AI-generated content may be incorrect.">
            <a:extLst>
              <a:ext uri="{FF2B5EF4-FFF2-40B4-BE49-F238E27FC236}">
                <a16:creationId xmlns:a16="http://schemas.microsoft.com/office/drawing/2014/main" id="{DDAE74C6-F047-A949-C0AC-46870A6682B9}"/>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2" name="Instructions for using this deck">
            <a:extLst>
              <a:ext uri="{FF2B5EF4-FFF2-40B4-BE49-F238E27FC236}">
                <a16:creationId xmlns:a16="http://schemas.microsoft.com/office/drawing/2014/main" id="{AB829696-2A5C-9020-40AE-1036A317F99A}"/>
              </a:ext>
            </a:extLst>
          </p:cNvPr>
          <p:cNvSpPr/>
          <p:nvPr/>
        </p:nvSpPr>
        <p:spPr>
          <a:xfrm>
            <a:off x="646405" y="679325"/>
            <a:ext cx="9642904" cy="524966"/>
          </a:xfrm>
          <a:prstGeom prst="rect">
            <a:avLst/>
          </a:prstGeom>
          <a:noFill/>
          <a:ln/>
        </p:spPr>
        <p:txBody>
          <a:bodyPr wrap="square" lIns="0" tIns="0" rIns="0" bIns="0" rtlCol="0" anchor="t"/>
          <a:lstStyle/>
          <a:p>
            <a:pPr>
              <a:lnSpc>
                <a:spcPts val="4125"/>
              </a:lnSpc>
              <a:spcAft>
                <a:spcPts val="1050"/>
              </a:spcAft>
            </a:pPr>
            <a:r>
              <a:rPr lang="en-US" sz="3600" kern="0" spc="-75" dirty="0">
                <a:solidFill>
                  <a:srgbClr val="FFFFFF"/>
                </a:solidFill>
                <a:latin typeface="Segoe Sans Display Semibold" pitchFamily="34" charset="0"/>
                <a:cs typeface="Segoe Sans Display Semibold" pitchFamily="34" charset="-120"/>
              </a:rPr>
              <a:t>Microsoft Learn MCP Server: Graphics</a:t>
            </a:r>
            <a:endParaRPr lang="en-US" sz="3600" dirty="0"/>
          </a:p>
        </p:txBody>
      </p:sp>
      <p:sp>
        <p:nvSpPr>
          <p:cNvPr id="4" name="PurposeThis deck is designed to help you share information about the Microsoft Learn MCP Server including foundation context capabilities and use cases">
            <a:extLst>
              <a:ext uri="{FF2B5EF4-FFF2-40B4-BE49-F238E27FC236}">
                <a16:creationId xmlns:a16="http://schemas.microsoft.com/office/drawing/2014/main" id="{3C6DA226-A185-D842-AC37-C961E382FB88}"/>
              </a:ext>
            </a:extLst>
          </p:cNvPr>
          <p:cNvSpPr/>
          <p:nvPr/>
        </p:nvSpPr>
        <p:spPr>
          <a:xfrm>
            <a:off x="627626" y="2493236"/>
            <a:ext cx="9439529" cy="3759782"/>
          </a:xfrm>
          <a:prstGeom prst="rect">
            <a:avLst/>
          </a:prstGeom>
          <a:noFill/>
          <a:ln/>
        </p:spPr>
        <p:txBody>
          <a:bodyPr wrap="square" lIns="0" tIns="0" rIns="0" bIns="0" rtlCol="0" anchor="t"/>
          <a:lstStyle/>
          <a:p>
            <a:pPr>
              <a:lnSpc>
                <a:spcPts val="2873"/>
              </a:lnSpc>
              <a:spcAft>
                <a:spcPts val="1050"/>
              </a:spcAft>
            </a:pPr>
            <a:r>
              <a:rPr lang="en-US" sz="2400" dirty="0">
                <a:solidFill>
                  <a:srgbClr val="161616"/>
                </a:solidFill>
                <a:latin typeface="Segoe UI Semibold" pitchFamily="34" charset="0"/>
                <a:ea typeface="Segoe UI Semibold" pitchFamily="34" charset="-122"/>
                <a:cs typeface="Segoe UI Semibold" pitchFamily="34" charset="-120"/>
              </a:rPr>
              <a:t>Visual assets to spark interest and guide understanding of Learn MCP Server</a:t>
            </a:r>
            <a:br>
              <a:rPr sz="1766" dirty="0"/>
            </a:br>
            <a:br>
              <a:rPr sz="2400" dirty="0"/>
            </a:br>
            <a:r>
              <a:rPr lang="en-US" sz="2400" dirty="0">
                <a:latin typeface="Segoe UI" panose="020B0502040204020203" pitchFamily="34" charset="0"/>
                <a:cs typeface="Segoe UI" panose="020B0502040204020203" pitchFamily="34" charset="0"/>
              </a:rPr>
              <a:t>This graphics </a:t>
            </a:r>
            <a:r>
              <a:rPr lang="en-US" sz="2400" dirty="0">
                <a:latin typeface="Segoe UI" panose="020B0502040204020203" pitchFamily="34" charset="0"/>
              </a:rPr>
              <a:t>set gives you clear, ready-to-use visuals for explaining the Microsoft Learn MCP Server. Each asset helps you show how the MCP server works and why it matters with simple, consistent imagery. Use these graphics to frame concepts, support walkthroughs, and keep your message focused.</a:t>
            </a:r>
            <a:endParaRPr lang="en-US" sz="2400" dirty="0">
              <a:latin typeface="Segoe Sans Display Regular"/>
              <a:ea typeface="Segoe Sans Display Regular"/>
            </a:endParaRPr>
          </a:p>
        </p:txBody>
      </p:sp>
    </p:spTree>
    <p:extLst>
      <p:ext uri="{BB962C8B-B14F-4D97-AF65-F5344CB8AC3E}">
        <p14:creationId xmlns:p14="http://schemas.microsoft.com/office/powerpoint/2010/main" val="3040989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3E56A-3753-D3AF-1A22-E4DC68343BFF}"/>
            </a:ext>
          </a:extLst>
        </p:cNvPr>
        <p:cNvGrpSpPr/>
        <p:nvPr/>
      </p:nvGrpSpPr>
      <p:grpSpPr>
        <a:xfrm>
          <a:off x="0" y="0"/>
          <a:ext cx="0" cy="0"/>
          <a:chOff x="0" y="0"/>
          <a:chExt cx="0" cy="0"/>
        </a:xfrm>
      </p:grpSpPr>
      <p:pic>
        <p:nvPicPr>
          <p:cNvPr id="2" name="Picture 1" descr="A white and purple squares&#10;&#10;AI-generated content may be incorrect.">
            <a:extLst>
              <a:ext uri="{FF2B5EF4-FFF2-40B4-BE49-F238E27FC236}">
                <a16:creationId xmlns:a16="http://schemas.microsoft.com/office/drawing/2014/main" id="{43D79194-B13D-CBDD-0458-3BD3A8639DF6}"/>
              </a:ext>
            </a:extLst>
          </p:cNvPr>
          <p:cNvPicPr>
            <a:picLocks noGrp="1" noRot="1" noChangeAspect="1" noMove="1" noResize="1" noEditPoints="1" noAdjustHandles="1" noChangeArrowheads="1" noChangeShapeType="1" noCrop="1"/>
          </p:cNvPicPr>
          <p:nvPr/>
        </p:nvPicPr>
        <p:blipFill>
          <a:blip r:embed="rId3"/>
          <a:stretch>
            <a:fillRect/>
          </a:stretch>
        </p:blipFill>
        <p:spPr>
          <a:xfrm>
            <a:off x="8459" y="0"/>
            <a:ext cx="18271082" cy="10287000"/>
          </a:xfrm>
          <a:prstGeom prst="rect">
            <a:avLst/>
          </a:prstGeom>
        </p:spPr>
      </p:pic>
      <p:pic>
        <p:nvPicPr>
          <p:cNvPr id="3" name="image 21" descr="preencoded.png">
            <a:extLst>
              <a:ext uri="{FF2B5EF4-FFF2-40B4-BE49-F238E27FC236}">
                <a16:creationId xmlns:a16="http://schemas.microsoft.com/office/drawing/2014/main" id="{095B41AC-C16A-BA7B-A1B5-37E59421AEFF}"/>
              </a:ext>
            </a:extLst>
          </p:cNvPr>
          <p:cNvPicPr>
            <a:picLocks noChangeAspect="1"/>
          </p:cNvPicPr>
          <p:nvPr/>
        </p:nvPicPr>
        <p:blipFill>
          <a:blip r:embed="rId4"/>
          <a:srcRect/>
          <a:stretch/>
        </p:blipFill>
        <p:spPr>
          <a:xfrm>
            <a:off x="14270366" y="3177862"/>
            <a:ext cx="1562100" cy="3609975"/>
          </a:xfrm>
          <a:prstGeom prst="rect">
            <a:avLst/>
          </a:prstGeom>
        </p:spPr>
      </p:pic>
      <p:sp>
        <p:nvSpPr>
          <p:cNvPr id="4" name="How to customize your MCP Server banner">
            <a:extLst>
              <a:ext uri="{FF2B5EF4-FFF2-40B4-BE49-F238E27FC236}">
                <a16:creationId xmlns:a16="http://schemas.microsoft.com/office/drawing/2014/main" id="{0239D3BD-4A74-BA4D-E7EF-172EA8074EFE}"/>
              </a:ext>
            </a:extLst>
          </p:cNvPr>
          <p:cNvSpPr/>
          <p:nvPr/>
        </p:nvSpPr>
        <p:spPr>
          <a:xfrm>
            <a:off x="692423" y="856642"/>
            <a:ext cx="8810625" cy="6096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How to customize your MCP Server banner</a:t>
            </a:r>
            <a:endParaRPr lang="en-US" sz="3600" dirty="0"/>
          </a:p>
        </p:txBody>
      </p:sp>
      <p:sp>
        <p:nvSpPr>
          <p:cNvPr id="5" name="Open this PowerPoint deck in the desktop app Replace the placeholder text with your message Replace the red box Organization logo with your organizations logo or remove the box To save a copy of your updated banner from this PowerPoint deck select the ima">
            <a:extLst>
              <a:ext uri="{FF2B5EF4-FFF2-40B4-BE49-F238E27FC236}">
                <a16:creationId xmlns:a16="http://schemas.microsoft.com/office/drawing/2014/main" id="{F0C1E562-A30A-D898-B605-7E5DB0BD235B}"/>
              </a:ext>
            </a:extLst>
          </p:cNvPr>
          <p:cNvSpPr/>
          <p:nvPr/>
        </p:nvSpPr>
        <p:spPr>
          <a:xfrm>
            <a:off x="692423" y="3074740"/>
            <a:ext cx="11306175" cy="4293214"/>
          </a:xfrm>
          <a:prstGeom prst="rect">
            <a:avLst/>
          </a:prstGeom>
          <a:noFill/>
          <a:ln/>
        </p:spPr>
        <p:txBody>
          <a:bodyPr wrap="square" lIns="0" tIns="0" rIns="0" bIns="0" rtlCol="0" anchor="t"/>
          <a:lstStyle/>
          <a:p>
            <a:pPr marL="0" indent="0" algn="l">
              <a:lnSpc>
                <a:spcPts val="3000"/>
              </a:lnSpc>
              <a:spcAft>
                <a:spcPts val="1050"/>
              </a:spcAft>
              <a:buNone/>
            </a:pPr>
            <a:r>
              <a:rPr lang="en-US" sz="2700" dirty="0">
                <a:solidFill>
                  <a:srgbClr val="1A1A1F"/>
                </a:solidFill>
                <a:latin typeface="Segoe Sans Text Regular" pitchFamily="34" charset="0"/>
                <a:ea typeface="Segoe Sans Text Regular" pitchFamily="34" charset="-122"/>
                <a:cs typeface="Segoe Sans Text Regular" pitchFamily="34" charset="-120"/>
              </a:rPr>
              <a:t>Open this PowerPoint deck in the desktop app.</a:t>
            </a:r>
            <a:br>
              <a:rPr dirty="0"/>
            </a:br>
            <a:r>
              <a:rPr lang="en-US" sz="2700" dirty="0">
                <a:solidFill>
                  <a:srgbClr val="1A1A1F"/>
                </a:solidFill>
                <a:latin typeface="Segoe Sans Text Regular" pitchFamily="34" charset="0"/>
                <a:ea typeface="Segoe Sans Text Regular" pitchFamily="34" charset="-122"/>
                <a:cs typeface="Segoe Sans Text Regular" pitchFamily="34" charset="-120"/>
              </a:rPr>
              <a:t>
Replace the placeholder text with your message.</a:t>
            </a:r>
            <a:br>
              <a:rPr dirty="0"/>
            </a:br>
            <a:r>
              <a:rPr lang="en-US" sz="2700" dirty="0">
                <a:solidFill>
                  <a:srgbClr val="1A1A1F"/>
                </a:solidFill>
                <a:latin typeface="Segoe Sans Text Regular" pitchFamily="34" charset="0"/>
                <a:ea typeface="Segoe Sans Text Regular" pitchFamily="34" charset="-122"/>
                <a:cs typeface="Segoe Sans Text Regular" pitchFamily="34" charset="-120"/>
              </a:rPr>
              <a:t>
Replace the red box, “Organization logo” with your organization’s logo (or remove the box).</a:t>
            </a:r>
            <a:br>
              <a:rPr dirty="0"/>
            </a:br>
            <a:r>
              <a:rPr lang="en-US" sz="2700" dirty="0">
                <a:solidFill>
                  <a:srgbClr val="1A1A1F"/>
                </a:solidFill>
                <a:latin typeface="Segoe Sans Text Regular" pitchFamily="34" charset="0"/>
                <a:ea typeface="Segoe Sans Text Regular" pitchFamily="34" charset="-122"/>
                <a:cs typeface="Segoe Sans Text Regular" pitchFamily="34" charset="-120"/>
              </a:rPr>
              <a:t>
To save a copy of your updated banner from this PowerPoint deck, select the image along with it’s content, right-click, and “Save as image”. </a:t>
            </a:r>
            <a:br>
              <a:rPr lang="en-US" sz="2700" dirty="0">
                <a:solidFill>
                  <a:srgbClr val="1A1A1F"/>
                </a:solidFill>
                <a:latin typeface="Segoe Sans Text Regular" pitchFamily="34" charset="0"/>
                <a:ea typeface="Segoe Sans Text Regular" pitchFamily="34" charset="-122"/>
                <a:cs typeface="Segoe Sans Text Regular" pitchFamily="34" charset="-120"/>
              </a:rPr>
            </a:br>
            <a:r>
              <a:rPr lang="en-US" sz="2700" dirty="0">
                <a:solidFill>
                  <a:srgbClr val="1A1A1F"/>
                </a:solidFill>
                <a:latin typeface="Segoe Sans Text Regular" pitchFamily="34" charset="0"/>
                <a:ea typeface="Segoe Sans Text Regular" pitchFamily="34" charset="-122"/>
                <a:cs typeface="Segoe Sans Text Regular" pitchFamily="34" charset="-120"/>
              </a:rPr>
              <a:t>(Can only be done in desktop app)</a:t>
            </a:r>
            <a:endParaRPr lang="en-US" sz="2700" dirty="0"/>
          </a:p>
        </p:txBody>
      </p:sp>
    </p:spTree>
    <p:extLst>
      <p:ext uri="{BB962C8B-B14F-4D97-AF65-F5344CB8AC3E}">
        <p14:creationId xmlns:p14="http://schemas.microsoft.com/office/powerpoint/2010/main" val="233393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0" name="Microsoft LearnMCP Server"/>
          <p:cNvSpPr/>
          <p:nvPr/>
        </p:nvSpPr>
        <p:spPr>
          <a:xfrm>
            <a:off x="644835" y="816136"/>
            <a:ext cx="6067425" cy="12192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Microsoft Learn</a:t>
            </a:r>
            <a:b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MCP Server</a:t>
            </a:r>
            <a:endParaRPr lang="en-US" sz="3600" dirty="0"/>
          </a:p>
        </p:txBody>
      </p:sp>
      <p:sp>
        <p:nvSpPr>
          <p:cNvPr id="21" name="Thumbnails of all downloadable banners"/>
          <p:cNvSpPr/>
          <p:nvPr/>
        </p:nvSpPr>
        <p:spPr>
          <a:xfrm>
            <a:off x="670173" y="2357010"/>
            <a:ext cx="2809875" cy="704850"/>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Thumbnails of all downloadable banners</a:t>
            </a:r>
            <a:endParaRPr lang="en-US" sz="2100" dirty="0"/>
          </a:p>
        </p:txBody>
      </p:sp>
      <p:sp>
        <p:nvSpPr>
          <p:cNvPr id="22" name="Jump to"/>
          <p:cNvSpPr/>
          <p:nvPr/>
        </p:nvSpPr>
        <p:spPr>
          <a:xfrm>
            <a:off x="670173" y="8942619"/>
            <a:ext cx="2809875"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Jump to:</a:t>
            </a:r>
            <a:endParaRPr lang="en-US" sz="2100" dirty="0"/>
          </a:p>
        </p:txBody>
      </p:sp>
      <p:sp>
        <p:nvSpPr>
          <p:cNvPr id="23" name="Slides 4-6"/>
          <p:cNvSpPr/>
          <p:nvPr/>
        </p:nvSpPr>
        <p:spPr>
          <a:xfrm>
            <a:off x="4945053" y="8942617"/>
            <a:ext cx="2809875"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hlinkClick r:id="rId3" action="ppaction://hlinksldjump"/>
              </a:rPr>
              <a:t>Slides 4-6</a:t>
            </a:r>
            <a:endParaRPr lang="en-US" sz="2100" dirty="0"/>
          </a:p>
        </p:txBody>
      </p:sp>
      <p:sp>
        <p:nvSpPr>
          <p:cNvPr id="24" name="Slides 4-6"/>
          <p:cNvSpPr/>
          <p:nvPr/>
        </p:nvSpPr>
        <p:spPr>
          <a:xfrm>
            <a:off x="8213667" y="8942617"/>
            <a:ext cx="2809875"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hlinkClick r:id="rId4" action="ppaction://hlinksldjump"/>
              </a:rPr>
              <a:t>Slides 7-9</a:t>
            </a:r>
            <a:endParaRPr lang="en-US" sz="2100" dirty="0"/>
          </a:p>
        </p:txBody>
      </p:sp>
      <p:sp>
        <p:nvSpPr>
          <p:cNvPr id="25" name="Slides 4-6"/>
          <p:cNvSpPr/>
          <p:nvPr/>
        </p:nvSpPr>
        <p:spPr>
          <a:xfrm>
            <a:off x="11546425" y="8942617"/>
            <a:ext cx="2809875"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hlinkClick r:id="rId5" action="ppaction://hlinksldjump"/>
              </a:rPr>
              <a:t>Slides 10-12</a:t>
            </a:r>
            <a:endParaRPr lang="en-US" sz="2100" dirty="0"/>
          </a:p>
        </p:txBody>
      </p:sp>
      <p:sp>
        <p:nvSpPr>
          <p:cNvPr id="26" name="Slides 4-6"/>
          <p:cNvSpPr/>
          <p:nvPr/>
        </p:nvSpPr>
        <p:spPr>
          <a:xfrm>
            <a:off x="14870734" y="8942617"/>
            <a:ext cx="2809875"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hlinkClick r:id="rId6" action="ppaction://hlinksldjump"/>
              </a:rPr>
              <a:t>Slides 13-15</a:t>
            </a:r>
            <a:endParaRPr lang="en-US" sz="2100" dirty="0"/>
          </a:p>
        </p:txBody>
      </p:sp>
      <p:pic>
        <p:nvPicPr>
          <p:cNvPr id="138" name="Picture 137" descr="A screenshot of a computer&#10;&#10;AI-generated content may be incorrect.">
            <a:extLst>
              <a:ext uri="{FF2B5EF4-FFF2-40B4-BE49-F238E27FC236}">
                <a16:creationId xmlns:a16="http://schemas.microsoft.com/office/drawing/2014/main" id="{EBC90507-6A80-BD97-6A34-6338F061694D}"/>
              </a:ext>
            </a:extLst>
          </p:cNvPr>
          <p:cNvPicPr>
            <a:picLocks noGrp="1" noRot="1" noChangeAspect="1" noMove="1" noResize="1" noEditPoints="1" noAdjustHandles="1" noChangeArrowheads="1" noChangeShapeType="1" noCrop="1"/>
          </p:cNvPicPr>
          <p:nvPr/>
        </p:nvPicPr>
        <p:blipFill>
          <a:blip r:embed="rId7"/>
          <a:stretch>
            <a:fillRect/>
          </a:stretch>
        </p:blipFill>
        <p:spPr>
          <a:xfrm>
            <a:off x="4938802" y="1809750"/>
            <a:ext cx="12839700" cy="63722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4" name="name_1050x310"/>
          <p:cNvSpPr/>
          <p:nvPr/>
        </p:nvSpPr>
        <p:spPr>
          <a:xfrm>
            <a:off x="714066" y="2358757"/>
            <a:ext cx="1428750" cy="485775"/>
          </a:xfrm>
          <a:prstGeom prst="rect">
            <a:avLst/>
          </a:prstGeom>
          <a:noFill/>
          <a:ln/>
        </p:spPr>
        <p:txBody>
          <a:bodyPr wrap="square" lIns="0" tIns="0" rIns="0" bIns="0" rtlCol="0" anchor="t"/>
          <a:lstStyle/>
          <a:p>
            <a:pPr marL="0" indent="0" algn="l">
              <a:lnSpc>
                <a:spcPts val="3810"/>
              </a:lnSpc>
              <a:buNone/>
            </a:pPr>
            <a:r>
              <a:rPr lang="en-US" sz="2700" dirty="0">
                <a:solidFill>
                  <a:srgbClr val="000000"/>
                </a:solidFill>
                <a:latin typeface="Segoe UI Semibold" pitchFamily="34" charset="0"/>
                <a:ea typeface="Segoe UI Semibold" pitchFamily="34" charset="-122"/>
                <a:cs typeface="Segoe UI Semibold" pitchFamily="34" charset="-120"/>
              </a:rPr>
              <a:t>1050x310</a:t>
            </a:r>
            <a:endParaRPr lang="en-US" sz="2700" dirty="0"/>
          </a:p>
        </p:txBody>
      </p:sp>
      <p:sp>
        <p:nvSpPr>
          <p:cNvPr id="5" name="Microsoft LearnMCP Server"/>
          <p:cNvSpPr/>
          <p:nvPr/>
        </p:nvSpPr>
        <p:spPr>
          <a:xfrm>
            <a:off x="644832" y="816135"/>
            <a:ext cx="3248025" cy="12192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Microsoft Learn</a:t>
            </a:r>
            <a:b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MCP Server</a:t>
            </a:r>
            <a:endParaRPr lang="en-US" sz="3600" dirty="0"/>
          </a:p>
        </p:txBody>
      </p:sp>
      <p:sp>
        <p:nvSpPr>
          <p:cNvPr id="6" name="Light background"/>
          <p:cNvSpPr/>
          <p:nvPr/>
        </p:nvSpPr>
        <p:spPr>
          <a:xfrm>
            <a:off x="714070" y="2815125"/>
            <a:ext cx="3327462"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Light background</a:t>
            </a:r>
            <a:endParaRPr lang="en-US" sz="2100" dirty="0"/>
          </a:p>
        </p:txBody>
      </p:sp>
      <p:sp>
        <p:nvSpPr>
          <p:cNvPr id="7" name="Microsoft Learn"/>
          <p:cNvSpPr/>
          <p:nvPr/>
        </p:nvSpPr>
        <p:spPr>
          <a:xfrm>
            <a:off x="683717" y="9749170"/>
            <a:ext cx="1238250" cy="190500"/>
          </a:xfrm>
          <a:prstGeom prst="rect">
            <a:avLst/>
          </a:prstGeom>
          <a:noFill/>
          <a:ln/>
        </p:spPr>
        <p:txBody>
          <a:bodyPr wrap="square" lIns="0" tIns="0" rIns="0" bIns="0" rtlCol="0" anchor="t"/>
          <a:lstStyle/>
          <a:p>
            <a:pPr marL="0" indent="0" algn="l">
              <a:lnSpc>
                <a:spcPts val="1500"/>
              </a:lnSpc>
              <a:spcAft>
                <a:spcPts val="1050"/>
              </a:spcAft>
              <a:buNone/>
            </a:pPr>
            <a:r>
              <a:rPr lang="en-US" sz="1275" dirty="0">
                <a:solidFill>
                  <a:srgbClr val="1A1A1F"/>
                </a:solidFill>
                <a:latin typeface="Segoe Sans Small Regular" pitchFamily="34" charset="0"/>
                <a:ea typeface="Segoe Sans Small Regular" pitchFamily="34" charset="-122"/>
                <a:cs typeface="Segoe Sans Small Regular" pitchFamily="34" charset="-120"/>
              </a:rPr>
              <a:t>Microsoft Learn</a:t>
            </a:r>
            <a:endParaRPr lang="en-US" sz="1275" dirty="0"/>
          </a:p>
        </p:txBody>
      </p:sp>
      <p:grpSp>
        <p:nvGrpSpPr>
          <p:cNvPr id="19" name="Group 18">
            <a:extLst>
              <a:ext uri="{FF2B5EF4-FFF2-40B4-BE49-F238E27FC236}">
                <a16:creationId xmlns:a16="http://schemas.microsoft.com/office/drawing/2014/main" id="{DF7D3FE5-4380-1D5B-971A-6DA74612EDE2}"/>
              </a:ext>
            </a:extLst>
          </p:cNvPr>
          <p:cNvGrpSpPr/>
          <p:nvPr/>
        </p:nvGrpSpPr>
        <p:grpSpPr>
          <a:xfrm>
            <a:off x="6929438" y="5493710"/>
            <a:ext cx="10001250" cy="2943225"/>
            <a:chOff x="6929438" y="5528880"/>
            <a:chExt cx="10001250" cy="2943225"/>
          </a:xfrm>
        </p:grpSpPr>
        <p:pic>
          <p:nvPicPr>
            <p:cNvPr id="18" name="Picture 17" descr="A rectangular frame with different colors&#10;&#10;AI-generated content may be incorrect.">
              <a:extLst>
                <a:ext uri="{FF2B5EF4-FFF2-40B4-BE49-F238E27FC236}">
                  <a16:creationId xmlns:a16="http://schemas.microsoft.com/office/drawing/2014/main" id="{4E3D4EFF-DCF7-4154-BDD1-1B4396A99FDE}"/>
                </a:ext>
              </a:extLst>
            </p:cNvPr>
            <p:cNvPicPr>
              <a:picLocks noChangeAspect="1"/>
            </p:cNvPicPr>
            <p:nvPr/>
          </p:nvPicPr>
          <p:blipFill>
            <a:blip r:embed="rId3"/>
            <a:stretch>
              <a:fillRect/>
            </a:stretch>
          </p:blipFill>
          <p:spPr>
            <a:xfrm>
              <a:off x="6929438" y="5528880"/>
              <a:ext cx="10001250" cy="2943225"/>
            </a:xfrm>
            <a:prstGeom prst="rect">
              <a:avLst/>
            </a:prstGeom>
          </p:spPr>
        </p:pic>
        <p:sp>
          <p:nvSpPr>
            <p:cNvPr id="12" name="default_name"/>
            <p:cNvSpPr/>
            <p:nvPr/>
          </p:nvSpPr>
          <p:spPr>
            <a:xfrm>
              <a:off x="7533129" y="6996775"/>
              <a:ext cx="3387576" cy="218866"/>
            </a:xfrm>
            <a:prstGeom prst="rect">
              <a:avLst/>
            </a:prstGeom>
            <a:noFill/>
            <a:ln/>
          </p:spPr>
          <p:txBody>
            <a:bodyPr wrap="square" lIns="0" tIns="0" rIns="0" bIns="0" rtlCol="0" anchor="t"/>
            <a:lstStyle/>
            <a:p>
              <a:pPr marL="0" indent="0" algn="l">
                <a:lnSpc>
                  <a:spcPts val="1716"/>
                </a:lnSpc>
                <a:buNone/>
              </a:pPr>
              <a:r>
                <a:rPr lang="en-US" sz="1802" dirty="0">
                  <a:solidFill>
                    <a:srgbClr val="010101"/>
                  </a:solidFill>
                  <a:latin typeface="Segoe Sans Display Regular" pitchFamily="34" charset="0"/>
                  <a:ea typeface="Segoe Sans Display Regular" pitchFamily="34" charset="-122"/>
                  <a:cs typeface="Segoe Sans Display Regular" pitchFamily="34" charset="-120"/>
                </a:rPr>
                <a:t>//</a:t>
              </a:r>
              <a:endParaRPr lang="en-US" sz="1802" dirty="0"/>
            </a:p>
          </p:txBody>
        </p:sp>
        <p:sp>
          <p:nvSpPr>
            <p:cNvPr id="13" name="default_name"/>
            <p:cNvSpPr/>
            <p:nvPr/>
          </p:nvSpPr>
          <p:spPr>
            <a:xfrm>
              <a:off x="7533129" y="6429089"/>
              <a:ext cx="381000" cy="504344"/>
            </a:xfrm>
            <a:prstGeom prst="rect">
              <a:avLst/>
            </a:prstGeom>
            <a:noFill/>
            <a:ln/>
          </p:spPr>
          <p:txBody>
            <a:bodyPr wrap="square" lIns="0" tIns="0" rIns="0" bIns="0" rtlCol="0" anchor="t"/>
            <a:lstStyle/>
            <a:p>
              <a:pPr marL="0" indent="0" algn="l">
                <a:lnSpc>
                  <a:spcPts val="3916"/>
                </a:lnSpc>
                <a:buNone/>
              </a:pPr>
              <a:r>
                <a:rPr lang="en-US" sz="3132" dirty="0">
                  <a:solidFill>
                    <a:srgbClr val="000000"/>
                  </a:solidFill>
                  <a:latin typeface="Segoe Sans Display Semibold" pitchFamily="34" charset="0"/>
                  <a:ea typeface="Segoe Sans Display Semibold" pitchFamily="34" charset="-122"/>
                  <a:cs typeface="Segoe Sans Display Semibold" pitchFamily="34" charset="-120"/>
                </a:rPr>
                <a:t>//</a:t>
              </a:r>
              <a:endParaRPr lang="en-US" sz="3132" dirty="0"/>
            </a:p>
          </p:txBody>
        </p:sp>
      </p:grpSp>
      <p:pic>
        <p:nvPicPr>
          <p:cNvPr id="15" name="Picture 14" descr="A screen shot of a computer&#10;&#10;AI-generated content may be incorrect.">
            <a:extLst>
              <a:ext uri="{FF2B5EF4-FFF2-40B4-BE49-F238E27FC236}">
                <a16:creationId xmlns:a16="http://schemas.microsoft.com/office/drawing/2014/main" id="{C7381320-3ABC-224F-8E8A-8D8386D01A4C}"/>
              </a:ext>
            </a:extLst>
          </p:cNvPr>
          <p:cNvPicPr>
            <a:picLocks noChangeAspect="1"/>
          </p:cNvPicPr>
          <p:nvPr/>
        </p:nvPicPr>
        <p:blipFill>
          <a:blip r:embed="rId4"/>
          <a:stretch>
            <a:fillRect/>
          </a:stretch>
        </p:blipFill>
        <p:spPr>
          <a:xfrm>
            <a:off x="6929438" y="1835764"/>
            <a:ext cx="10001250" cy="294322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pic>
        <p:nvPicPr>
          <p:cNvPr id="17" name="Picture 16" descr="A white board with text&#10;&#10;AI-generated content may be incorrect.">
            <a:extLst>
              <a:ext uri="{FF2B5EF4-FFF2-40B4-BE49-F238E27FC236}">
                <a16:creationId xmlns:a16="http://schemas.microsoft.com/office/drawing/2014/main" id="{06AC69FF-0A2B-27E7-9045-511703129555}"/>
              </a:ext>
            </a:extLst>
          </p:cNvPr>
          <p:cNvPicPr>
            <a:picLocks noChangeAspect="1"/>
          </p:cNvPicPr>
          <p:nvPr/>
        </p:nvPicPr>
        <p:blipFill>
          <a:blip r:embed="rId3"/>
          <a:stretch>
            <a:fillRect/>
          </a:stretch>
        </p:blipFill>
        <p:spPr>
          <a:xfrm>
            <a:off x="6929438" y="1829010"/>
            <a:ext cx="10001250" cy="2952750"/>
          </a:xfrm>
          <a:prstGeom prst="rect">
            <a:avLst/>
          </a:prstGeom>
        </p:spPr>
      </p:pic>
      <p:sp>
        <p:nvSpPr>
          <p:cNvPr id="4" name="name_1050x310"/>
          <p:cNvSpPr/>
          <p:nvPr/>
        </p:nvSpPr>
        <p:spPr>
          <a:xfrm>
            <a:off x="714066" y="2358758"/>
            <a:ext cx="1428750" cy="485775"/>
          </a:xfrm>
          <a:prstGeom prst="rect">
            <a:avLst/>
          </a:prstGeom>
          <a:noFill/>
          <a:ln/>
        </p:spPr>
        <p:txBody>
          <a:bodyPr wrap="square" lIns="0" tIns="0" rIns="0" bIns="0" rtlCol="0" anchor="t"/>
          <a:lstStyle/>
          <a:p>
            <a:pPr marL="0" indent="0" algn="l">
              <a:lnSpc>
                <a:spcPts val="3810"/>
              </a:lnSpc>
              <a:buNone/>
            </a:pPr>
            <a:r>
              <a:rPr lang="en-US" sz="2700" dirty="0">
                <a:solidFill>
                  <a:srgbClr val="000000"/>
                </a:solidFill>
                <a:latin typeface="Segoe UI Semibold" pitchFamily="34" charset="0"/>
                <a:ea typeface="Segoe UI Semibold" pitchFamily="34" charset="-122"/>
                <a:cs typeface="Segoe UI Semibold" pitchFamily="34" charset="-120"/>
              </a:rPr>
              <a:t>1050x310</a:t>
            </a:r>
            <a:endParaRPr lang="en-US" sz="2700" dirty="0"/>
          </a:p>
        </p:txBody>
      </p:sp>
      <p:sp>
        <p:nvSpPr>
          <p:cNvPr id="5" name="Microsoft LearnMCP Server"/>
          <p:cNvSpPr/>
          <p:nvPr/>
        </p:nvSpPr>
        <p:spPr>
          <a:xfrm>
            <a:off x="644832" y="816134"/>
            <a:ext cx="3248025" cy="12192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Microsoft Learn</a:t>
            </a:r>
            <a:b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MCP Server</a:t>
            </a:r>
            <a:endParaRPr lang="en-US" sz="3600" dirty="0"/>
          </a:p>
        </p:txBody>
      </p:sp>
      <p:sp>
        <p:nvSpPr>
          <p:cNvPr id="6" name="Light background"/>
          <p:cNvSpPr/>
          <p:nvPr/>
        </p:nvSpPr>
        <p:spPr>
          <a:xfrm>
            <a:off x="714070" y="2815126"/>
            <a:ext cx="3327462"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Light background</a:t>
            </a:r>
            <a:endParaRPr lang="en-US" sz="2100" dirty="0"/>
          </a:p>
        </p:txBody>
      </p:sp>
      <p:grpSp>
        <p:nvGrpSpPr>
          <p:cNvPr id="18" name="Group 17">
            <a:extLst>
              <a:ext uri="{FF2B5EF4-FFF2-40B4-BE49-F238E27FC236}">
                <a16:creationId xmlns:a16="http://schemas.microsoft.com/office/drawing/2014/main" id="{B69C9788-996F-0C4E-4A84-C61145044F58}"/>
              </a:ext>
            </a:extLst>
          </p:cNvPr>
          <p:cNvGrpSpPr/>
          <p:nvPr/>
        </p:nvGrpSpPr>
        <p:grpSpPr>
          <a:xfrm>
            <a:off x="6929438" y="5494530"/>
            <a:ext cx="10001250" cy="2952750"/>
            <a:chOff x="6929438" y="5494530"/>
            <a:chExt cx="10001250" cy="2952750"/>
          </a:xfrm>
        </p:grpSpPr>
        <p:pic>
          <p:nvPicPr>
            <p:cNvPr id="15" name="Picture 14" descr="A white rectangular frame with a white border&#10;&#10;AI-generated content may be incorrect.">
              <a:extLst>
                <a:ext uri="{FF2B5EF4-FFF2-40B4-BE49-F238E27FC236}">
                  <a16:creationId xmlns:a16="http://schemas.microsoft.com/office/drawing/2014/main" id="{5C67E82F-8D73-A1BB-9B7B-2CC7A473BC8A}"/>
                </a:ext>
              </a:extLst>
            </p:cNvPr>
            <p:cNvPicPr>
              <a:picLocks noChangeAspect="1"/>
            </p:cNvPicPr>
            <p:nvPr/>
          </p:nvPicPr>
          <p:blipFill>
            <a:blip r:embed="rId4"/>
            <a:stretch>
              <a:fillRect/>
            </a:stretch>
          </p:blipFill>
          <p:spPr>
            <a:xfrm>
              <a:off x="6929438" y="5494530"/>
              <a:ext cx="10001250" cy="2952750"/>
            </a:xfrm>
            <a:prstGeom prst="rect">
              <a:avLst/>
            </a:prstGeom>
          </p:spPr>
        </p:pic>
        <p:sp>
          <p:nvSpPr>
            <p:cNvPr id="12" name="default_name"/>
            <p:cNvSpPr/>
            <p:nvPr/>
          </p:nvSpPr>
          <p:spPr>
            <a:xfrm>
              <a:off x="7533129" y="7000777"/>
              <a:ext cx="3387576" cy="219575"/>
            </a:xfrm>
            <a:prstGeom prst="rect">
              <a:avLst/>
            </a:prstGeom>
            <a:noFill/>
            <a:ln/>
          </p:spPr>
          <p:txBody>
            <a:bodyPr wrap="square" lIns="0" tIns="0" rIns="0" bIns="0" rtlCol="0" anchor="t"/>
            <a:lstStyle/>
            <a:p>
              <a:pPr marL="0" indent="0" algn="l">
                <a:lnSpc>
                  <a:spcPts val="1716"/>
                </a:lnSpc>
                <a:buNone/>
              </a:pPr>
              <a:r>
                <a:rPr lang="en-US" sz="1802" dirty="0">
                  <a:solidFill>
                    <a:srgbClr val="010101"/>
                  </a:solidFill>
                  <a:latin typeface="Segoe Sans Display Regular" pitchFamily="34" charset="0"/>
                  <a:ea typeface="Segoe Sans Display Regular" pitchFamily="34" charset="-122"/>
                  <a:cs typeface="Segoe Sans Display Regular" pitchFamily="34" charset="-120"/>
                </a:rPr>
                <a:t>//</a:t>
              </a:r>
              <a:endParaRPr lang="en-US" sz="1802" dirty="0"/>
            </a:p>
          </p:txBody>
        </p:sp>
        <p:sp>
          <p:nvSpPr>
            <p:cNvPr id="13" name="default_name"/>
            <p:cNvSpPr/>
            <p:nvPr/>
          </p:nvSpPr>
          <p:spPr>
            <a:xfrm>
              <a:off x="7533129" y="6431254"/>
              <a:ext cx="381000" cy="505976"/>
            </a:xfrm>
            <a:prstGeom prst="rect">
              <a:avLst/>
            </a:prstGeom>
            <a:noFill/>
            <a:ln/>
          </p:spPr>
          <p:txBody>
            <a:bodyPr wrap="square" lIns="0" tIns="0" rIns="0" bIns="0" rtlCol="0" anchor="t"/>
            <a:lstStyle/>
            <a:p>
              <a:pPr marL="0" indent="0" algn="l">
                <a:lnSpc>
                  <a:spcPts val="3916"/>
                </a:lnSpc>
                <a:buNone/>
              </a:pPr>
              <a:r>
                <a:rPr lang="en-US" sz="3132" dirty="0">
                  <a:solidFill>
                    <a:srgbClr val="000000"/>
                  </a:solidFill>
                  <a:latin typeface="Segoe Sans Display Semibold" pitchFamily="34" charset="0"/>
                  <a:ea typeface="Segoe Sans Display Semibold" pitchFamily="34" charset="-122"/>
                  <a:cs typeface="Segoe Sans Display Semibold" pitchFamily="34" charset="-120"/>
                </a:rPr>
                <a:t>//</a:t>
              </a:r>
              <a:endParaRPr lang="en-US" sz="3132" dirty="0"/>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4" name="name_1050x310"/>
          <p:cNvSpPr/>
          <p:nvPr/>
        </p:nvSpPr>
        <p:spPr>
          <a:xfrm>
            <a:off x="714066" y="2358758"/>
            <a:ext cx="1428750" cy="485775"/>
          </a:xfrm>
          <a:prstGeom prst="rect">
            <a:avLst/>
          </a:prstGeom>
          <a:noFill/>
          <a:ln/>
        </p:spPr>
        <p:txBody>
          <a:bodyPr wrap="square" lIns="0" tIns="0" rIns="0" bIns="0" rtlCol="0" anchor="t"/>
          <a:lstStyle/>
          <a:p>
            <a:pPr marL="0" indent="0" algn="l">
              <a:lnSpc>
                <a:spcPts val="3810"/>
              </a:lnSpc>
              <a:buNone/>
            </a:pPr>
            <a:r>
              <a:rPr lang="en-US" sz="2700" dirty="0">
                <a:solidFill>
                  <a:srgbClr val="000000"/>
                </a:solidFill>
                <a:latin typeface="Segoe UI Semibold" pitchFamily="34" charset="0"/>
                <a:ea typeface="Segoe UI Semibold" pitchFamily="34" charset="-122"/>
                <a:cs typeface="Segoe UI Semibold" pitchFamily="34" charset="-120"/>
              </a:rPr>
              <a:t>1050x310</a:t>
            </a:r>
            <a:endParaRPr lang="en-US" sz="2700" dirty="0"/>
          </a:p>
        </p:txBody>
      </p:sp>
      <p:sp>
        <p:nvSpPr>
          <p:cNvPr id="5" name="Microsoft LearnMCP Server"/>
          <p:cNvSpPr/>
          <p:nvPr/>
        </p:nvSpPr>
        <p:spPr>
          <a:xfrm>
            <a:off x="644832" y="816134"/>
            <a:ext cx="3248025" cy="12192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Microsoft Learn</a:t>
            </a:r>
            <a:b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MCP Server</a:t>
            </a:r>
            <a:endParaRPr lang="en-US" sz="3600" dirty="0"/>
          </a:p>
        </p:txBody>
      </p:sp>
      <p:sp>
        <p:nvSpPr>
          <p:cNvPr id="6" name="Light background"/>
          <p:cNvSpPr/>
          <p:nvPr/>
        </p:nvSpPr>
        <p:spPr>
          <a:xfrm>
            <a:off x="714070" y="2815126"/>
            <a:ext cx="3327462"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Light background</a:t>
            </a:r>
            <a:endParaRPr lang="en-US" sz="2100" dirty="0"/>
          </a:p>
        </p:txBody>
      </p:sp>
      <p:grpSp>
        <p:nvGrpSpPr>
          <p:cNvPr id="18" name="Group 17">
            <a:extLst>
              <a:ext uri="{FF2B5EF4-FFF2-40B4-BE49-F238E27FC236}">
                <a16:creationId xmlns:a16="http://schemas.microsoft.com/office/drawing/2014/main" id="{2BF1323A-D6CF-C19D-DADF-D7BD22FABD07}"/>
              </a:ext>
            </a:extLst>
          </p:cNvPr>
          <p:cNvGrpSpPr/>
          <p:nvPr/>
        </p:nvGrpSpPr>
        <p:grpSpPr>
          <a:xfrm>
            <a:off x="6929438" y="5494530"/>
            <a:ext cx="10001250" cy="2952750"/>
            <a:chOff x="6929438" y="5494530"/>
            <a:chExt cx="10001250" cy="2952750"/>
          </a:xfrm>
        </p:grpSpPr>
        <p:pic>
          <p:nvPicPr>
            <p:cNvPr id="17" name="Picture 16" descr="A red and purple progress bar&#10;&#10;AI-generated content may be incorrect.">
              <a:extLst>
                <a:ext uri="{FF2B5EF4-FFF2-40B4-BE49-F238E27FC236}">
                  <a16:creationId xmlns:a16="http://schemas.microsoft.com/office/drawing/2014/main" id="{2B9E5E10-7F2B-6748-95B6-2882F9F1E324}"/>
                </a:ext>
              </a:extLst>
            </p:cNvPr>
            <p:cNvPicPr>
              <a:picLocks noChangeAspect="1"/>
            </p:cNvPicPr>
            <p:nvPr/>
          </p:nvPicPr>
          <p:blipFill>
            <a:blip r:embed="rId3"/>
            <a:stretch>
              <a:fillRect/>
            </a:stretch>
          </p:blipFill>
          <p:spPr>
            <a:xfrm>
              <a:off x="6929438" y="5494530"/>
              <a:ext cx="10001250" cy="2952750"/>
            </a:xfrm>
            <a:prstGeom prst="rect">
              <a:avLst/>
            </a:prstGeom>
          </p:spPr>
        </p:pic>
        <p:sp>
          <p:nvSpPr>
            <p:cNvPr id="12" name="default_name"/>
            <p:cNvSpPr/>
            <p:nvPr/>
          </p:nvSpPr>
          <p:spPr>
            <a:xfrm>
              <a:off x="7533129" y="7000777"/>
              <a:ext cx="3387576" cy="219575"/>
            </a:xfrm>
            <a:prstGeom prst="rect">
              <a:avLst/>
            </a:prstGeom>
            <a:noFill/>
            <a:ln/>
          </p:spPr>
          <p:txBody>
            <a:bodyPr wrap="square" lIns="0" tIns="0" rIns="0" bIns="0" rtlCol="0" anchor="t"/>
            <a:lstStyle/>
            <a:p>
              <a:pPr marL="0" indent="0" algn="l">
                <a:lnSpc>
                  <a:spcPts val="1716"/>
                </a:lnSpc>
                <a:buNone/>
              </a:pPr>
              <a:r>
                <a:rPr lang="en-US" sz="1802" dirty="0">
                  <a:solidFill>
                    <a:srgbClr val="010101"/>
                  </a:solidFill>
                  <a:latin typeface="Segoe Sans Display Regular" pitchFamily="34" charset="0"/>
                  <a:ea typeface="Segoe Sans Display Regular" pitchFamily="34" charset="-122"/>
                  <a:cs typeface="Segoe Sans Display Regular" pitchFamily="34" charset="-120"/>
                </a:rPr>
                <a:t>//</a:t>
              </a:r>
              <a:endParaRPr lang="en-US" sz="1802" dirty="0"/>
            </a:p>
          </p:txBody>
        </p:sp>
        <p:sp>
          <p:nvSpPr>
            <p:cNvPr id="13" name="default_name"/>
            <p:cNvSpPr/>
            <p:nvPr/>
          </p:nvSpPr>
          <p:spPr>
            <a:xfrm>
              <a:off x="7533129" y="6431254"/>
              <a:ext cx="381000" cy="505976"/>
            </a:xfrm>
            <a:prstGeom prst="rect">
              <a:avLst/>
            </a:prstGeom>
            <a:noFill/>
            <a:ln/>
          </p:spPr>
          <p:txBody>
            <a:bodyPr wrap="square" lIns="0" tIns="0" rIns="0" bIns="0" rtlCol="0" anchor="t"/>
            <a:lstStyle/>
            <a:p>
              <a:pPr marL="0" indent="0" algn="l">
                <a:lnSpc>
                  <a:spcPts val="3916"/>
                </a:lnSpc>
                <a:buNone/>
              </a:pPr>
              <a:r>
                <a:rPr lang="en-US" sz="3132" dirty="0">
                  <a:solidFill>
                    <a:srgbClr val="000000"/>
                  </a:solidFill>
                  <a:latin typeface="Segoe Sans Display Semibold" pitchFamily="34" charset="0"/>
                  <a:ea typeface="Segoe Sans Display Semibold" pitchFamily="34" charset="-122"/>
                  <a:cs typeface="Segoe Sans Display Semibold" pitchFamily="34" charset="-120"/>
                </a:rPr>
                <a:t>//</a:t>
              </a:r>
              <a:endParaRPr lang="en-US" sz="3132" dirty="0"/>
            </a:p>
          </p:txBody>
        </p:sp>
      </p:grpSp>
      <p:pic>
        <p:nvPicPr>
          <p:cNvPr id="15" name="Picture 14" descr="A progress bar with a red and purple line&#10;&#10;AI-generated content may be incorrect.">
            <a:extLst>
              <a:ext uri="{FF2B5EF4-FFF2-40B4-BE49-F238E27FC236}">
                <a16:creationId xmlns:a16="http://schemas.microsoft.com/office/drawing/2014/main" id="{A09A769A-6DE5-69C2-E4D4-5B290737F743}"/>
              </a:ext>
            </a:extLst>
          </p:cNvPr>
          <p:cNvPicPr>
            <a:picLocks noChangeAspect="1"/>
          </p:cNvPicPr>
          <p:nvPr/>
        </p:nvPicPr>
        <p:blipFill>
          <a:blip r:embed="rId4"/>
          <a:stretch>
            <a:fillRect/>
          </a:stretch>
        </p:blipFill>
        <p:spPr>
          <a:xfrm>
            <a:off x="6929438" y="1836930"/>
            <a:ext cx="10001250" cy="295275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4" name="name_1050x310"/>
          <p:cNvSpPr/>
          <p:nvPr/>
        </p:nvSpPr>
        <p:spPr>
          <a:xfrm>
            <a:off x="714066" y="2358758"/>
            <a:ext cx="1428750" cy="485775"/>
          </a:xfrm>
          <a:prstGeom prst="rect">
            <a:avLst/>
          </a:prstGeom>
          <a:noFill/>
          <a:ln/>
        </p:spPr>
        <p:txBody>
          <a:bodyPr wrap="square" lIns="0" tIns="0" rIns="0" bIns="0" rtlCol="0" anchor="t"/>
          <a:lstStyle/>
          <a:p>
            <a:pPr marL="0" indent="0" algn="l">
              <a:lnSpc>
                <a:spcPts val="3810"/>
              </a:lnSpc>
              <a:buNone/>
            </a:pPr>
            <a:r>
              <a:rPr lang="en-US" sz="2700" dirty="0">
                <a:solidFill>
                  <a:srgbClr val="000000"/>
                </a:solidFill>
                <a:latin typeface="Segoe UI Semibold" pitchFamily="34" charset="0"/>
                <a:ea typeface="Segoe UI Semibold" pitchFamily="34" charset="-122"/>
                <a:cs typeface="Segoe UI Semibold" pitchFamily="34" charset="-120"/>
              </a:rPr>
              <a:t>1050x310</a:t>
            </a:r>
            <a:endParaRPr lang="en-US" sz="2700" dirty="0"/>
          </a:p>
        </p:txBody>
      </p:sp>
      <p:sp>
        <p:nvSpPr>
          <p:cNvPr id="5" name="Microsoft LearnMCP Server"/>
          <p:cNvSpPr/>
          <p:nvPr/>
        </p:nvSpPr>
        <p:spPr>
          <a:xfrm>
            <a:off x="644832" y="816136"/>
            <a:ext cx="3248025" cy="12192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Microsoft Learn</a:t>
            </a:r>
            <a:b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MCP Server</a:t>
            </a:r>
            <a:endParaRPr lang="en-US" sz="3600" dirty="0"/>
          </a:p>
        </p:txBody>
      </p:sp>
      <p:sp>
        <p:nvSpPr>
          <p:cNvPr id="6" name="Dark background"/>
          <p:cNvSpPr/>
          <p:nvPr/>
        </p:nvSpPr>
        <p:spPr>
          <a:xfrm>
            <a:off x="714070" y="2815126"/>
            <a:ext cx="3327462"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Dark background</a:t>
            </a:r>
            <a:endParaRPr lang="en-US" sz="2100" dirty="0"/>
          </a:p>
        </p:txBody>
      </p:sp>
      <p:grpSp>
        <p:nvGrpSpPr>
          <p:cNvPr id="18" name="Group 17">
            <a:extLst>
              <a:ext uri="{FF2B5EF4-FFF2-40B4-BE49-F238E27FC236}">
                <a16:creationId xmlns:a16="http://schemas.microsoft.com/office/drawing/2014/main" id="{D8847277-54FE-E681-8A67-49EB3A3A264A}"/>
              </a:ext>
            </a:extLst>
          </p:cNvPr>
          <p:cNvGrpSpPr/>
          <p:nvPr/>
        </p:nvGrpSpPr>
        <p:grpSpPr>
          <a:xfrm>
            <a:off x="6929438" y="5494530"/>
            <a:ext cx="10001250" cy="2952750"/>
            <a:chOff x="6929438" y="5494530"/>
            <a:chExt cx="10001250" cy="2952750"/>
          </a:xfrm>
        </p:grpSpPr>
        <p:pic>
          <p:nvPicPr>
            <p:cNvPr id="17" name="Picture 16" descr="A black rectangular object with a black rectangle in the middle&#10;&#10;AI-generated content may be incorrect.">
              <a:extLst>
                <a:ext uri="{FF2B5EF4-FFF2-40B4-BE49-F238E27FC236}">
                  <a16:creationId xmlns:a16="http://schemas.microsoft.com/office/drawing/2014/main" id="{30CA3A8C-029A-6D58-F582-DF545E868240}"/>
                </a:ext>
              </a:extLst>
            </p:cNvPr>
            <p:cNvPicPr>
              <a:picLocks noChangeAspect="1"/>
            </p:cNvPicPr>
            <p:nvPr/>
          </p:nvPicPr>
          <p:blipFill>
            <a:blip r:embed="rId3"/>
            <a:stretch>
              <a:fillRect/>
            </a:stretch>
          </p:blipFill>
          <p:spPr>
            <a:xfrm>
              <a:off x="6929438" y="5494530"/>
              <a:ext cx="10001250" cy="2952750"/>
            </a:xfrm>
            <a:prstGeom prst="rect">
              <a:avLst/>
            </a:prstGeom>
          </p:spPr>
        </p:pic>
        <p:sp>
          <p:nvSpPr>
            <p:cNvPr id="12" name="default_name"/>
            <p:cNvSpPr/>
            <p:nvPr/>
          </p:nvSpPr>
          <p:spPr>
            <a:xfrm>
              <a:off x="7533129" y="7000777"/>
              <a:ext cx="3387576" cy="219575"/>
            </a:xfrm>
            <a:prstGeom prst="rect">
              <a:avLst/>
            </a:prstGeom>
            <a:noFill/>
            <a:ln/>
          </p:spPr>
          <p:txBody>
            <a:bodyPr wrap="square" lIns="0" tIns="0" rIns="0" bIns="0" rtlCol="0" anchor="t"/>
            <a:lstStyle/>
            <a:p>
              <a:pPr marL="0" indent="0" algn="l">
                <a:lnSpc>
                  <a:spcPts val="1716"/>
                </a:lnSpc>
                <a:buNone/>
              </a:pPr>
              <a:r>
                <a:rPr lang="en-US" sz="1802" dirty="0">
                  <a:solidFill>
                    <a:srgbClr val="FFFFFF"/>
                  </a:solidFill>
                  <a:latin typeface="Segoe Sans Display Regular" pitchFamily="34" charset="0"/>
                  <a:ea typeface="Segoe Sans Display Regular" pitchFamily="34" charset="-122"/>
                  <a:cs typeface="Segoe Sans Display Regular" pitchFamily="34" charset="-120"/>
                </a:rPr>
                <a:t>//</a:t>
              </a:r>
              <a:endParaRPr lang="en-US" sz="1802" dirty="0"/>
            </a:p>
          </p:txBody>
        </p:sp>
        <p:sp>
          <p:nvSpPr>
            <p:cNvPr id="13" name="default_name"/>
            <p:cNvSpPr/>
            <p:nvPr/>
          </p:nvSpPr>
          <p:spPr>
            <a:xfrm>
              <a:off x="7533129" y="6431254"/>
              <a:ext cx="381000" cy="505976"/>
            </a:xfrm>
            <a:prstGeom prst="rect">
              <a:avLst/>
            </a:prstGeom>
            <a:noFill/>
            <a:ln/>
          </p:spPr>
          <p:txBody>
            <a:bodyPr wrap="square" lIns="0" tIns="0" rIns="0" bIns="0" rtlCol="0" anchor="t"/>
            <a:lstStyle/>
            <a:p>
              <a:pPr marL="0" indent="0" algn="l">
                <a:lnSpc>
                  <a:spcPts val="3916"/>
                </a:lnSpc>
                <a:buNone/>
              </a:pPr>
              <a:r>
                <a:rPr lang="en-US" sz="3132" dirty="0">
                  <a:solidFill>
                    <a:srgbClr val="FFFFFF"/>
                  </a:solidFill>
                  <a:latin typeface="Segoe Sans Display Semibold" pitchFamily="34" charset="0"/>
                  <a:ea typeface="Segoe Sans Display Semibold" pitchFamily="34" charset="-122"/>
                  <a:cs typeface="Segoe Sans Display Semibold" pitchFamily="34" charset="-120"/>
                </a:rPr>
                <a:t>//</a:t>
              </a:r>
              <a:endParaRPr lang="en-US" sz="3132" dirty="0"/>
            </a:p>
          </p:txBody>
        </p:sp>
      </p:grpSp>
      <p:pic>
        <p:nvPicPr>
          <p:cNvPr id="15" name="Picture 14" descr="A close-up of a computer screen&#10;&#10;AI-generated content may be incorrect.">
            <a:extLst>
              <a:ext uri="{FF2B5EF4-FFF2-40B4-BE49-F238E27FC236}">
                <a16:creationId xmlns:a16="http://schemas.microsoft.com/office/drawing/2014/main" id="{7EA715F6-3893-A76A-E63E-14E27639CEE7}"/>
              </a:ext>
            </a:extLst>
          </p:cNvPr>
          <p:cNvPicPr>
            <a:picLocks noChangeAspect="1"/>
          </p:cNvPicPr>
          <p:nvPr/>
        </p:nvPicPr>
        <p:blipFill>
          <a:blip r:embed="rId4"/>
          <a:stretch>
            <a:fillRect/>
          </a:stretch>
        </p:blipFill>
        <p:spPr>
          <a:xfrm>
            <a:off x="6929438" y="1836930"/>
            <a:ext cx="10001250" cy="295275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4" name="name_1050x310"/>
          <p:cNvSpPr/>
          <p:nvPr/>
        </p:nvSpPr>
        <p:spPr>
          <a:xfrm>
            <a:off x="714066" y="2358758"/>
            <a:ext cx="1428750" cy="485775"/>
          </a:xfrm>
          <a:prstGeom prst="rect">
            <a:avLst/>
          </a:prstGeom>
          <a:noFill/>
          <a:ln/>
        </p:spPr>
        <p:txBody>
          <a:bodyPr wrap="square" lIns="0" tIns="0" rIns="0" bIns="0" rtlCol="0" anchor="t"/>
          <a:lstStyle/>
          <a:p>
            <a:pPr marL="0" indent="0" algn="l">
              <a:lnSpc>
                <a:spcPts val="3810"/>
              </a:lnSpc>
              <a:buNone/>
            </a:pPr>
            <a:r>
              <a:rPr lang="en-US" sz="2700" dirty="0">
                <a:solidFill>
                  <a:srgbClr val="000000"/>
                </a:solidFill>
                <a:latin typeface="Segoe UI Semibold" pitchFamily="34" charset="0"/>
                <a:ea typeface="Segoe UI Semibold" pitchFamily="34" charset="-122"/>
                <a:cs typeface="Segoe UI Semibold" pitchFamily="34" charset="-120"/>
              </a:rPr>
              <a:t>1050x310</a:t>
            </a:r>
            <a:endParaRPr lang="en-US" sz="2700" dirty="0"/>
          </a:p>
        </p:txBody>
      </p:sp>
      <p:sp>
        <p:nvSpPr>
          <p:cNvPr id="5" name="Microsoft LearnMCP Server"/>
          <p:cNvSpPr/>
          <p:nvPr/>
        </p:nvSpPr>
        <p:spPr>
          <a:xfrm>
            <a:off x="644832" y="816136"/>
            <a:ext cx="3248025" cy="12192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Microsoft Learn</a:t>
            </a:r>
            <a:b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MCP Server</a:t>
            </a:r>
            <a:endParaRPr lang="en-US" sz="3600" dirty="0"/>
          </a:p>
        </p:txBody>
      </p:sp>
      <p:sp>
        <p:nvSpPr>
          <p:cNvPr id="6" name="Dark background"/>
          <p:cNvSpPr/>
          <p:nvPr/>
        </p:nvSpPr>
        <p:spPr>
          <a:xfrm>
            <a:off x="714070" y="2815126"/>
            <a:ext cx="3327462"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Dark background</a:t>
            </a:r>
            <a:endParaRPr lang="en-US" sz="2100" dirty="0"/>
          </a:p>
        </p:txBody>
      </p:sp>
      <p:grpSp>
        <p:nvGrpSpPr>
          <p:cNvPr id="18" name="Group 17">
            <a:extLst>
              <a:ext uri="{FF2B5EF4-FFF2-40B4-BE49-F238E27FC236}">
                <a16:creationId xmlns:a16="http://schemas.microsoft.com/office/drawing/2014/main" id="{67856586-EF4F-BA69-C938-3B83C4E190E1}"/>
              </a:ext>
            </a:extLst>
          </p:cNvPr>
          <p:cNvGrpSpPr/>
          <p:nvPr/>
        </p:nvGrpSpPr>
        <p:grpSpPr>
          <a:xfrm>
            <a:off x="6929438" y="5494530"/>
            <a:ext cx="10001250" cy="2952750"/>
            <a:chOff x="6929438" y="5494530"/>
            <a:chExt cx="10001250" cy="2952750"/>
          </a:xfrm>
        </p:grpSpPr>
        <p:pic>
          <p:nvPicPr>
            <p:cNvPr id="17" name="Picture 16" descr="A computer screen with a black background&#10;&#10;AI-generated content may be incorrect.">
              <a:extLst>
                <a:ext uri="{FF2B5EF4-FFF2-40B4-BE49-F238E27FC236}">
                  <a16:creationId xmlns:a16="http://schemas.microsoft.com/office/drawing/2014/main" id="{92640D83-1CE6-50DF-B2F9-385C79C440F5}"/>
                </a:ext>
              </a:extLst>
            </p:cNvPr>
            <p:cNvPicPr>
              <a:picLocks noChangeAspect="1"/>
            </p:cNvPicPr>
            <p:nvPr/>
          </p:nvPicPr>
          <p:blipFill>
            <a:blip r:embed="rId3"/>
            <a:stretch>
              <a:fillRect/>
            </a:stretch>
          </p:blipFill>
          <p:spPr>
            <a:xfrm>
              <a:off x="6929438" y="5494530"/>
              <a:ext cx="10001250" cy="2952750"/>
            </a:xfrm>
            <a:prstGeom prst="rect">
              <a:avLst/>
            </a:prstGeom>
          </p:spPr>
        </p:pic>
        <p:sp>
          <p:nvSpPr>
            <p:cNvPr id="12" name="default_name"/>
            <p:cNvSpPr/>
            <p:nvPr/>
          </p:nvSpPr>
          <p:spPr>
            <a:xfrm>
              <a:off x="7533129" y="7000777"/>
              <a:ext cx="3387576" cy="219575"/>
            </a:xfrm>
            <a:prstGeom prst="rect">
              <a:avLst/>
            </a:prstGeom>
            <a:noFill/>
            <a:ln/>
          </p:spPr>
          <p:txBody>
            <a:bodyPr wrap="square" lIns="0" tIns="0" rIns="0" bIns="0" rtlCol="0" anchor="t"/>
            <a:lstStyle/>
            <a:p>
              <a:pPr marL="0" indent="0" algn="l">
                <a:lnSpc>
                  <a:spcPts val="1716"/>
                </a:lnSpc>
                <a:buNone/>
              </a:pPr>
              <a:r>
                <a:rPr lang="en-US" sz="1802" dirty="0">
                  <a:solidFill>
                    <a:srgbClr val="FFFFFF"/>
                  </a:solidFill>
                  <a:latin typeface="Segoe Sans Display Regular" pitchFamily="34" charset="0"/>
                  <a:ea typeface="Segoe Sans Display Regular" pitchFamily="34" charset="-122"/>
                  <a:cs typeface="Segoe Sans Display Regular" pitchFamily="34" charset="-120"/>
                </a:rPr>
                <a:t>//</a:t>
              </a:r>
              <a:endParaRPr lang="en-US" sz="1802" dirty="0"/>
            </a:p>
          </p:txBody>
        </p:sp>
        <p:sp>
          <p:nvSpPr>
            <p:cNvPr id="13" name="default_name"/>
            <p:cNvSpPr/>
            <p:nvPr/>
          </p:nvSpPr>
          <p:spPr>
            <a:xfrm>
              <a:off x="7533129" y="6431254"/>
              <a:ext cx="381000" cy="505976"/>
            </a:xfrm>
            <a:prstGeom prst="rect">
              <a:avLst/>
            </a:prstGeom>
            <a:noFill/>
            <a:ln/>
          </p:spPr>
          <p:txBody>
            <a:bodyPr wrap="square" lIns="0" tIns="0" rIns="0" bIns="0" rtlCol="0" anchor="t"/>
            <a:lstStyle/>
            <a:p>
              <a:pPr marL="0" indent="0" algn="l">
                <a:lnSpc>
                  <a:spcPts val="3916"/>
                </a:lnSpc>
                <a:buNone/>
              </a:pPr>
              <a:r>
                <a:rPr lang="en-US" sz="3132" dirty="0">
                  <a:solidFill>
                    <a:srgbClr val="FFFFFF"/>
                  </a:solidFill>
                  <a:latin typeface="Segoe Sans Display Semibold" pitchFamily="34" charset="0"/>
                  <a:ea typeface="Segoe Sans Display Semibold" pitchFamily="34" charset="-122"/>
                  <a:cs typeface="Segoe Sans Display Semibold" pitchFamily="34" charset="-120"/>
                </a:rPr>
                <a:t>//</a:t>
              </a:r>
              <a:endParaRPr lang="en-US" sz="3132" dirty="0"/>
            </a:p>
          </p:txBody>
        </p:sp>
      </p:grpSp>
      <p:pic>
        <p:nvPicPr>
          <p:cNvPr id="15" name="Picture 14" descr="A screen shot of a computer&#10;&#10;AI-generated content may be incorrect.">
            <a:extLst>
              <a:ext uri="{FF2B5EF4-FFF2-40B4-BE49-F238E27FC236}">
                <a16:creationId xmlns:a16="http://schemas.microsoft.com/office/drawing/2014/main" id="{6C58ED08-968A-0BA7-4825-A20A3E1DA031}"/>
              </a:ext>
            </a:extLst>
          </p:cNvPr>
          <p:cNvPicPr>
            <a:picLocks noChangeAspect="1"/>
          </p:cNvPicPr>
          <p:nvPr/>
        </p:nvPicPr>
        <p:blipFill>
          <a:blip r:embed="rId4"/>
          <a:stretch>
            <a:fillRect/>
          </a:stretch>
        </p:blipFill>
        <p:spPr>
          <a:xfrm>
            <a:off x="6929438" y="1836930"/>
            <a:ext cx="10001250" cy="295275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4" name="name_1050x310"/>
          <p:cNvSpPr/>
          <p:nvPr/>
        </p:nvSpPr>
        <p:spPr>
          <a:xfrm>
            <a:off x="714066" y="2358758"/>
            <a:ext cx="1428750" cy="485775"/>
          </a:xfrm>
          <a:prstGeom prst="rect">
            <a:avLst/>
          </a:prstGeom>
          <a:noFill/>
          <a:ln/>
        </p:spPr>
        <p:txBody>
          <a:bodyPr wrap="square" lIns="0" tIns="0" rIns="0" bIns="0" rtlCol="0" anchor="t"/>
          <a:lstStyle/>
          <a:p>
            <a:pPr marL="0" indent="0" algn="l">
              <a:lnSpc>
                <a:spcPts val="3810"/>
              </a:lnSpc>
              <a:buNone/>
            </a:pPr>
            <a:r>
              <a:rPr lang="en-US" sz="2700" dirty="0">
                <a:solidFill>
                  <a:srgbClr val="000000"/>
                </a:solidFill>
                <a:latin typeface="Segoe UI Semibold" pitchFamily="34" charset="0"/>
                <a:ea typeface="Segoe UI Semibold" pitchFamily="34" charset="-122"/>
                <a:cs typeface="Segoe UI Semibold" pitchFamily="34" charset="-120"/>
              </a:rPr>
              <a:t>1050x310</a:t>
            </a:r>
            <a:endParaRPr lang="en-US" sz="2700" dirty="0"/>
          </a:p>
        </p:txBody>
      </p:sp>
      <p:sp>
        <p:nvSpPr>
          <p:cNvPr id="5" name="Microsoft LearnMCP Server"/>
          <p:cNvSpPr/>
          <p:nvPr/>
        </p:nvSpPr>
        <p:spPr>
          <a:xfrm>
            <a:off x="644832" y="816136"/>
            <a:ext cx="3248025" cy="1219200"/>
          </a:xfrm>
          <a:prstGeom prst="rect">
            <a:avLst/>
          </a:prstGeom>
          <a:noFill/>
          <a:ln/>
        </p:spPr>
        <p:txBody>
          <a:bodyPr wrap="square" lIns="0" tIns="0" rIns="0" bIns="0" rtlCol="0" anchor="t"/>
          <a:lstStyle/>
          <a:p>
            <a:pPr marL="0" indent="0" algn="l">
              <a:lnSpc>
                <a:spcPts val="4350"/>
              </a:lnSpc>
              <a:spcAft>
                <a:spcPts val="1050"/>
              </a:spcAft>
              <a:buNone/>
            </a:pP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Microsoft Learn</a:t>
            </a:r>
            <a:br/>
            <a:r>
              <a:rPr lang="en-US" sz="3600" kern="0" spc="-75" dirty="0">
                <a:solidFill>
                  <a:srgbClr val="1A1A1F"/>
                </a:solidFill>
                <a:latin typeface="Segoe Sans Display Semibold" pitchFamily="34" charset="0"/>
                <a:ea typeface="Segoe Sans Display Semibold" pitchFamily="34" charset="-122"/>
                <a:cs typeface="Segoe Sans Display Semibold" pitchFamily="34" charset="-120"/>
              </a:rPr>
              <a:t>MCP Server</a:t>
            </a:r>
            <a:endParaRPr lang="en-US" sz="3600" dirty="0"/>
          </a:p>
        </p:txBody>
      </p:sp>
      <p:sp>
        <p:nvSpPr>
          <p:cNvPr id="6" name="Dark background"/>
          <p:cNvSpPr/>
          <p:nvPr/>
        </p:nvSpPr>
        <p:spPr>
          <a:xfrm>
            <a:off x="714070" y="2815126"/>
            <a:ext cx="3327462" cy="352425"/>
          </a:xfrm>
          <a:prstGeom prst="rect">
            <a:avLst/>
          </a:prstGeom>
          <a:noFill/>
          <a:ln/>
        </p:spPr>
        <p:txBody>
          <a:bodyPr wrap="square" lIns="0" tIns="0" rIns="0" bIns="0" rtlCol="0" anchor="t"/>
          <a:lstStyle/>
          <a:p>
            <a:pPr marL="0" indent="0" algn="l">
              <a:lnSpc>
                <a:spcPts val="2550"/>
              </a:lnSpc>
              <a:spcAft>
                <a:spcPts val="1050"/>
              </a:spcAft>
              <a:buNone/>
            </a:pPr>
            <a:r>
              <a:rPr lang="en-US" sz="2100" dirty="0">
                <a:solidFill>
                  <a:srgbClr val="1A1A1F"/>
                </a:solidFill>
                <a:latin typeface="Segoe Sans Text Regular" pitchFamily="34" charset="0"/>
                <a:ea typeface="Segoe Sans Text Regular" pitchFamily="34" charset="-122"/>
                <a:cs typeface="Segoe Sans Text Regular" pitchFamily="34" charset="-120"/>
              </a:rPr>
              <a:t>Dark background</a:t>
            </a:r>
            <a:endParaRPr lang="en-US" sz="2100" dirty="0"/>
          </a:p>
        </p:txBody>
      </p:sp>
      <p:grpSp>
        <p:nvGrpSpPr>
          <p:cNvPr id="18" name="Group 17">
            <a:extLst>
              <a:ext uri="{FF2B5EF4-FFF2-40B4-BE49-F238E27FC236}">
                <a16:creationId xmlns:a16="http://schemas.microsoft.com/office/drawing/2014/main" id="{82D1EB66-0872-7C82-53B6-3A8033E39DBB}"/>
              </a:ext>
            </a:extLst>
          </p:cNvPr>
          <p:cNvGrpSpPr/>
          <p:nvPr/>
        </p:nvGrpSpPr>
        <p:grpSpPr>
          <a:xfrm>
            <a:off x="6929438" y="5494530"/>
            <a:ext cx="10001250" cy="2952750"/>
            <a:chOff x="6929438" y="5494530"/>
            <a:chExt cx="10001250" cy="2952750"/>
          </a:xfrm>
        </p:grpSpPr>
        <p:pic>
          <p:nvPicPr>
            <p:cNvPr id="17" name="Picture 16" descr="A computer screen with a red and blue stripe&#10;&#10;AI-generated content may be incorrect.">
              <a:extLst>
                <a:ext uri="{FF2B5EF4-FFF2-40B4-BE49-F238E27FC236}">
                  <a16:creationId xmlns:a16="http://schemas.microsoft.com/office/drawing/2014/main" id="{0F246AA2-E61A-C983-C34A-B6B6A842F7FA}"/>
                </a:ext>
              </a:extLst>
            </p:cNvPr>
            <p:cNvPicPr>
              <a:picLocks noChangeAspect="1"/>
            </p:cNvPicPr>
            <p:nvPr/>
          </p:nvPicPr>
          <p:blipFill>
            <a:blip r:embed="rId3"/>
            <a:stretch>
              <a:fillRect/>
            </a:stretch>
          </p:blipFill>
          <p:spPr>
            <a:xfrm>
              <a:off x="6929438" y="5494530"/>
              <a:ext cx="10001250" cy="2952750"/>
            </a:xfrm>
            <a:prstGeom prst="rect">
              <a:avLst/>
            </a:prstGeom>
          </p:spPr>
        </p:pic>
        <p:sp>
          <p:nvSpPr>
            <p:cNvPr id="12" name="default_name"/>
            <p:cNvSpPr/>
            <p:nvPr/>
          </p:nvSpPr>
          <p:spPr>
            <a:xfrm>
              <a:off x="7533129" y="7000777"/>
              <a:ext cx="3387576" cy="219575"/>
            </a:xfrm>
            <a:prstGeom prst="rect">
              <a:avLst/>
            </a:prstGeom>
            <a:noFill/>
            <a:ln/>
          </p:spPr>
          <p:txBody>
            <a:bodyPr wrap="square" lIns="0" tIns="0" rIns="0" bIns="0" rtlCol="0" anchor="t"/>
            <a:lstStyle/>
            <a:p>
              <a:pPr marL="0" indent="0" algn="l">
                <a:lnSpc>
                  <a:spcPts val="1716"/>
                </a:lnSpc>
                <a:buNone/>
              </a:pPr>
              <a:r>
                <a:rPr lang="en-US" sz="1802" dirty="0">
                  <a:solidFill>
                    <a:srgbClr val="FFFFFF"/>
                  </a:solidFill>
                  <a:latin typeface="Segoe Sans Display Regular" pitchFamily="34" charset="0"/>
                  <a:ea typeface="Segoe Sans Display Regular" pitchFamily="34" charset="-122"/>
                  <a:cs typeface="Segoe Sans Display Regular" pitchFamily="34" charset="-120"/>
                </a:rPr>
                <a:t>//</a:t>
              </a:r>
              <a:endParaRPr lang="en-US" sz="1802" dirty="0"/>
            </a:p>
          </p:txBody>
        </p:sp>
        <p:sp>
          <p:nvSpPr>
            <p:cNvPr id="13" name="default_name"/>
            <p:cNvSpPr/>
            <p:nvPr/>
          </p:nvSpPr>
          <p:spPr>
            <a:xfrm>
              <a:off x="7533129" y="6431254"/>
              <a:ext cx="381000" cy="505976"/>
            </a:xfrm>
            <a:prstGeom prst="rect">
              <a:avLst/>
            </a:prstGeom>
            <a:noFill/>
            <a:ln/>
          </p:spPr>
          <p:txBody>
            <a:bodyPr wrap="square" lIns="0" tIns="0" rIns="0" bIns="0" rtlCol="0" anchor="t"/>
            <a:lstStyle/>
            <a:p>
              <a:pPr marL="0" indent="0" algn="l">
                <a:lnSpc>
                  <a:spcPts val="3916"/>
                </a:lnSpc>
                <a:buNone/>
              </a:pPr>
              <a:r>
                <a:rPr lang="en-US" sz="3132" dirty="0">
                  <a:solidFill>
                    <a:srgbClr val="FFFFFF"/>
                  </a:solidFill>
                  <a:latin typeface="Segoe Sans Display Semibold" pitchFamily="34" charset="0"/>
                  <a:ea typeface="Segoe Sans Display Semibold" pitchFamily="34" charset="-122"/>
                  <a:cs typeface="Segoe Sans Display Semibold" pitchFamily="34" charset="-120"/>
                </a:rPr>
                <a:t>//</a:t>
              </a:r>
              <a:endParaRPr lang="en-US" sz="3132" dirty="0"/>
            </a:p>
          </p:txBody>
        </p:sp>
      </p:grpSp>
      <p:pic>
        <p:nvPicPr>
          <p:cNvPr id="15" name="Picture 14" descr="A red and black device with white text&#10;&#10;AI-generated content may be incorrect.">
            <a:extLst>
              <a:ext uri="{FF2B5EF4-FFF2-40B4-BE49-F238E27FC236}">
                <a16:creationId xmlns:a16="http://schemas.microsoft.com/office/drawing/2014/main" id="{F4037224-F55E-0780-44C4-E48E67C5EFEF}"/>
              </a:ext>
            </a:extLst>
          </p:cNvPr>
          <p:cNvPicPr>
            <a:picLocks noChangeAspect="1"/>
          </p:cNvPicPr>
          <p:nvPr/>
        </p:nvPicPr>
        <p:blipFill>
          <a:blip r:embed="rId4"/>
          <a:stretch>
            <a:fillRect/>
          </a:stretch>
        </p:blipFill>
        <p:spPr>
          <a:xfrm>
            <a:off x="6929438" y="1836930"/>
            <a:ext cx="10001250" cy="295275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5618875-6235-606A-54FB-DE96A683C6C6}"/>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9BB2DD0-5F4D-546A-9046-B2C7192B8044}"/>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220813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039D56B-AC8C-473F-A355-AE1064CEA201}"/>
            </a:ext>
          </a:extLst>
        </p:cNvPr>
        <p:cNvGrpSpPr/>
        <p:nvPr/>
      </p:nvGrpSpPr>
      <p:grpSpPr>
        <a:xfrm>
          <a:off x="0" y="0"/>
          <a:ext cx="0" cy="0"/>
          <a:chOff x="0" y="0"/>
          <a:chExt cx="0" cy="0"/>
        </a:xfrm>
      </p:grpSpPr>
      <p:pic>
        <p:nvPicPr>
          <p:cNvPr id="3" name="Picture 2" descr="A screenshot of a computer program&#10;&#10;AI-generated content may be incorrect.">
            <a:extLst>
              <a:ext uri="{FF2B5EF4-FFF2-40B4-BE49-F238E27FC236}">
                <a16:creationId xmlns:a16="http://schemas.microsoft.com/office/drawing/2014/main" id="{F6926BAF-F726-53E6-44A6-AABCDE7FE425}"/>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292694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3BAD31EB-4C37-E6F5-E0B1-3DCACE7BE846}"/>
            </a:ext>
          </a:extLst>
        </p:cNvPr>
        <p:cNvGrpSpPr/>
        <p:nvPr/>
      </p:nvGrpSpPr>
      <p:grpSpPr>
        <a:xfrm>
          <a:off x="0" y="0"/>
          <a:ext cx="0" cy="0"/>
          <a:chOff x="0" y="0"/>
          <a:chExt cx="0" cy="0"/>
        </a:xfrm>
      </p:grpSpPr>
      <p:pic>
        <p:nvPicPr>
          <p:cNvPr id="3" name="Picture 2" descr="A screenshot of a computer error&#10;&#10;AI-generated content may be incorrect.">
            <a:extLst>
              <a:ext uri="{FF2B5EF4-FFF2-40B4-BE49-F238E27FC236}">
                <a16:creationId xmlns:a16="http://schemas.microsoft.com/office/drawing/2014/main" id="{2F7265D6-1CF7-3654-F63D-2682C6CB59AA}"/>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3021540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621A4AF-190F-0208-222A-41497BA95174}"/>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4EDD4C5-2716-DB56-66FE-2AC5EABD3633}"/>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2712761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4630808-57A7-8980-A539-6067ECB5EF4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9B4076B-4DD5-A310-34AB-F42E22492787}"/>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36023817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B53F5A7A-6C33-3985-9FDC-01CB9C8DA468}"/>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61EA7E-BE4C-D8F1-C0C0-CD4B46D9D74E}"/>
              </a:ext>
            </a:extLst>
          </p:cNvPr>
          <p:cNvPicPr>
            <a:picLocks noChangeAspect="1"/>
          </p:cNvPicPr>
          <p:nvPr/>
        </p:nvPicPr>
        <p:blipFill>
          <a:blip r:embed="rId3"/>
          <a:stretch>
            <a:fillRect/>
          </a:stretch>
        </p:blipFill>
        <p:spPr>
          <a:xfrm>
            <a:off x="0" y="0"/>
            <a:ext cx="18288000" cy="10287000"/>
          </a:xfrm>
          <a:prstGeom prst="rect">
            <a:avLst/>
          </a:prstGeom>
        </p:spPr>
      </p:pic>
    </p:spTree>
    <p:extLst>
      <p:ext uri="{BB962C8B-B14F-4D97-AF65-F5344CB8AC3E}">
        <p14:creationId xmlns:p14="http://schemas.microsoft.com/office/powerpoint/2010/main" val="6508961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white rectangular object with black border&#10;&#10;AI-generated content may be incorrect.">
            <a:extLst>
              <a:ext uri="{FF2B5EF4-FFF2-40B4-BE49-F238E27FC236}">
                <a16:creationId xmlns:a16="http://schemas.microsoft.com/office/drawing/2014/main" id="{34A88A0D-D0E1-DBFB-B970-D9646785AEF1}"/>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2" name="Instructions for using this deck"/>
          <p:cNvSpPr/>
          <p:nvPr/>
        </p:nvSpPr>
        <p:spPr>
          <a:xfrm>
            <a:off x="646405" y="679325"/>
            <a:ext cx="9642904" cy="524966"/>
          </a:xfrm>
          <a:prstGeom prst="rect">
            <a:avLst/>
          </a:prstGeom>
          <a:noFill/>
          <a:ln/>
        </p:spPr>
        <p:txBody>
          <a:bodyPr wrap="square" lIns="0" tIns="0" rIns="0" bIns="0" rtlCol="0" anchor="t"/>
          <a:lstStyle/>
          <a:p>
            <a:pPr>
              <a:lnSpc>
                <a:spcPts val="4125"/>
              </a:lnSpc>
              <a:spcAft>
                <a:spcPts val="1050"/>
              </a:spcAft>
            </a:pPr>
            <a:r>
              <a:rPr lang="en-US" sz="3600" kern="0" spc="-75" dirty="0">
                <a:solidFill>
                  <a:srgbClr val="FFFFFF"/>
                </a:solidFill>
                <a:latin typeface="Segoe Sans Display Semibold" pitchFamily="34" charset="0"/>
                <a:cs typeface="Segoe Sans Display Semibold" pitchFamily="34" charset="-120"/>
              </a:rPr>
              <a:t>Microsoft Learn MCP Server: Example use cases</a:t>
            </a:r>
            <a:endParaRPr lang="en-US" sz="3600" dirty="0"/>
          </a:p>
        </p:txBody>
      </p:sp>
      <p:sp>
        <p:nvSpPr>
          <p:cNvPr id="4" name="PurposeThis deck is designed to help you share information about the Microsoft Learn MCP Server including foundation context capabilities and use cases"/>
          <p:cNvSpPr/>
          <p:nvPr/>
        </p:nvSpPr>
        <p:spPr>
          <a:xfrm>
            <a:off x="627626" y="2493236"/>
            <a:ext cx="9439529" cy="3759782"/>
          </a:xfrm>
          <a:prstGeom prst="rect">
            <a:avLst/>
          </a:prstGeom>
          <a:noFill/>
          <a:ln/>
        </p:spPr>
        <p:txBody>
          <a:bodyPr wrap="square" lIns="0" tIns="0" rIns="0" bIns="0" rtlCol="0" anchor="t"/>
          <a:lstStyle/>
          <a:p>
            <a:pPr>
              <a:lnSpc>
                <a:spcPts val="2873"/>
              </a:lnSpc>
              <a:spcAft>
                <a:spcPts val="1050"/>
              </a:spcAft>
            </a:pPr>
            <a:r>
              <a:rPr lang="en-US" sz="2400" dirty="0">
                <a:solidFill>
                  <a:srgbClr val="161616"/>
                </a:solidFill>
                <a:latin typeface="Segoe UI Semibold" pitchFamily="34" charset="0"/>
                <a:ea typeface="Segoe UI Semibold" pitchFamily="34" charset="-122"/>
                <a:cs typeface="Segoe UI Semibold" pitchFamily="34" charset="-120"/>
              </a:rPr>
              <a:t>Practical developer use cases Learn MCP Server</a:t>
            </a:r>
            <a:br>
              <a:rPr sz="1766" dirty="0"/>
            </a:br>
            <a:br>
              <a:rPr sz="1766" dirty="0"/>
            </a:br>
            <a:r>
              <a:rPr lang="en-US" sz="2100" dirty="0">
                <a:solidFill>
                  <a:srgbClr val="000000"/>
                </a:solidFill>
                <a:latin typeface="Segoe Sans Display Regular"/>
                <a:ea typeface="Segoe Sans Display Regular"/>
                <a:cs typeface="Segoe Sans Display Regular" pitchFamily="34" charset="-120"/>
              </a:rPr>
              <a:t>The following use cases </a:t>
            </a:r>
            <a:r>
              <a:rPr lang="en-US" sz="2100" dirty="0">
                <a:latin typeface="Segoe Sans Display Regular"/>
                <a:ea typeface="Segoe Sans Display Regular"/>
              </a:rPr>
              <a:t>shows how developers use Learn MCP Server to get clear, current guidance for real Azure tasks. Each use case pairs a focused prompt with accurate instructions, required API versions, and runnable code in common languages. The goal is to help developers move from question to working solution quickly, with patterns they can reuse across cloud projects.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FB7FD-AA89-FC6E-AFFF-FB6124167ED5}"/>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3DBD02AB-A1F0-C34C-080B-3170081B6065}"/>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2" name="Sources  where to get help">
            <a:extLst>
              <a:ext uri="{FF2B5EF4-FFF2-40B4-BE49-F238E27FC236}">
                <a16:creationId xmlns:a16="http://schemas.microsoft.com/office/drawing/2014/main" id="{411A874D-D343-DF01-A12D-843F26149AF6}"/>
              </a:ext>
            </a:extLst>
          </p:cNvPr>
          <p:cNvSpPr/>
          <p:nvPr/>
        </p:nvSpPr>
        <p:spPr>
          <a:xfrm>
            <a:off x="643726" y="675212"/>
            <a:ext cx="10984856" cy="52487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4125"/>
              </a:lnSpc>
              <a:spcAft>
                <a:spcPts val="1050"/>
              </a:spcAft>
            </a:pPr>
            <a:r>
              <a:rPr lang="en-US" sz="3600" kern="0" spc="-75" dirty="0">
                <a:solidFill>
                  <a:srgbClr val="FFFFFF"/>
                </a:solidFill>
                <a:latin typeface="Segoe Sans Display Semibold" pitchFamily="34" charset="0"/>
                <a:ea typeface="Segoe Sans Display Semibold" pitchFamily="34" charset="-122"/>
                <a:cs typeface="Segoe Sans Display Semibold" pitchFamily="34" charset="-120"/>
              </a:rPr>
              <a:t>Microsoft Learn MCP Server : Example use cases</a:t>
            </a:r>
            <a:endParaRPr lang="en-US" sz="3600" dirty="0"/>
          </a:p>
        </p:txBody>
      </p:sp>
      <p:sp>
        <p:nvSpPr>
          <p:cNvPr id="3" name="Learn about using MCP Servers in GitHub Copilot Get started with MCP Servers Build Agents using MCP on Azure">
            <a:extLst>
              <a:ext uri="{FF2B5EF4-FFF2-40B4-BE49-F238E27FC236}">
                <a16:creationId xmlns:a16="http://schemas.microsoft.com/office/drawing/2014/main" id="{68AFEB21-0D9B-8B67-BF56-05725ABDF72B}"/>
              </a:ext>
            </a:extLst>
          </p:cNvPr>
          <p:cNvSpPr/>
          <p:nvPr/>
        </p:nvSpPr>
        <p:spPr>
          <a:xfrm>
            <a:off x="6145890" y="3645627"/>
            <a:ext cx="4993103" cy="41682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ea typeface="Segoe Sans Display Regular"/>
              </a:rPr>
              <a:t>Task</a:t>
            </a:r>
            <a:r>
              <a:rPr lang="en-US" sz="1600" dirty="0">
                <a:latin typeface="Segoe Sans Display Regular"/>
                <a:ea typeface="Segoe Sans Display Regular"/>
              </a:rPr>
              <a:t>: Read a secret from Key Vault without connection strings. </a:t>
            </a:r>
            <a:br>
              <a:rPr lang="en-US" sz="1600" dirty="0">
                <a:latin typeface="Segoe Sans Display Regular"/>
                <a:ea typeface="Segoe Sans Display Regular"/>
              </a:rPr>
            </a:br>
            <a:r>
              <a:rPr lang="en-US" sz="1600" b="1" dirty="0">
                <a:latin typeface="Segoe Sans Display Regular"/>
                <a:ea typeface="Segoe Sans Display Regular"/>
              </a:rPr>
              <a:t>Prompt</a:t>
            </a:r>
            <a:r>
              <a:rPr lang="en-US" sz="1600" dirty="0">
                <a:latin typeface="Segoe Sans Display Regular"/>
                <a:ea typeface="Segoe Sans Display Regular"/>
              </a:rPr>
              <a:t>: </a:t>
            </a:r>
            <a:br>
              <a:rPr lang="en-US" sz="1600" dirty="0">
                <a:latin typeface="Segoe Sans Display Regular"/>
                <a:ea typeface="Segoe Sans Display Regular"/>
              </a:rPr>
            </a:br>
            <a:r>
              <a:rPr lang="en-US" sz="1600" dirty="0">
                <a:latin typeface="Segoe Sans Display Regular"/>
                <a:ea typeface="Segoe Sans Display Regular"/>
              </a:rPr>
              <a:t>“I’m on </a:t>
            </a:r>
            <a:r>
              <a:rPr lang="en-US" sz="1600" b="1" dirty="0">
                <a:latin typeface="Segoe Sans Display Regular"/>
                <a:ea typeface="Segoe Sans Display Regular"/>
              </a:rPr>
              <a:t>Azure App Service (Linux)</a:t>
            </a:r>
            <a:r>
              <a:rPr lang="en-US" sz="1600" dirty="0">
                <a:latin typeface="Segoe Sans Display Regular"/>
                <a:ea typeface="Segoe Sans Display Regular"/>
              </a:rPr>
              <a:t>. Use Learn MCP to pull the latest guidance to read a Key Vault secret with </a:t>
            </a:r>
            <a:r>
              <a:rPr lang="en-US" sz="1600" b="1" dirty="0">
                <a:latin typeface="Segoe Sans Display Regular"/>
                <a:ea typeface="Segoe Sans Display Regular"/>
              </a:rPr>
              <a:t>system-assigned managed identity</a:t>
            </a:r>
            <a:r>
              <a:rPr lang="en-US" sz="1600" dirty="0">
                <a:latin typeface="Segoe Sans Display Regular"/>
                <a:ea typeface="Segoe Sans Display Regular"/>
              </a:rPr>
              <a:t> in </a:t>
            </a:r>
            <a:r>
              <a:rPr lang="en-US" sz="1600" b="1" dirty="0">
                <a:latin typeface="Segoe Sans Display Regular"/>
                <a:ea typeface="Segoe Sans Display Regular"/>
              </a:rPr>
              <a:t>C#</a:t>
            </a:r>
            <a:r>
              <a:rPr lang="en-US" sz="1600" dirty="0">
                <a:latin typeface="Segoe Sans Display Regular"/>
                <a:ea typeface="Segoe Sans Display Regular"/>
              </a:rPr>
              <a:t> and </a:t>
            </a:r>
            <a:r>
              <a:rPr lang="en-US" sz="1600" b="1" dirty="0">
                <a:latin typeface="Segoe Sans Display Regular"/>
                <a:ea typeface="Segoe Sans Display Regular"/>
              </a:rPr>
              <a:t>Python</a:t>
            </a:r>
            <a:r>
              <a:rPr lang="en-US" sz="1600" dirty="0">
                <a:latin typeface="Segoe Sans Display Regular"/>
                <a:ea typeface="Segoe Sans Display Regular"/>
              </a:rPr>
              <a:t>, including RBAC vs access policies and required App Service settings.” </a:t>
            </a:r>
            <a:br>
              <a:rPr lang="en-US" sz="1600" dirty="0">
                <a:latin typeface="Segoe Sans Display Regular"/>
                <a:ea typeface="Segoe Sans Display Regular"/>
              </a:rPr>
            </a:br>
            <a:r>
              <a:rPr lang="en-US" sz="1600" b="1" dirty="0">
                <a:latin typeface="Segoe Sans Display Regular"/>
                <a:ea typeface="Segoe Sans Display Regular"/>
              </a:rPr>
              <a:t>Typical output</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Explains MI enablement, Key Vault role assignment, outbound firewall/DNS notes. </a:t>
            </a:r>
          </a:p>
          <a:p>
            <a:pPr lvl="0">
              <a:spcAft>
                <a:spcPts val="600"/>
              </a:spcAft>
            </a:pPr>
            <a:r>
              <a:rPr lang="en-US" sz="1600" b="1" dirty="0">
                <a:latin typeface="Segoe Sans Display Regular"/>
                <a:ea typeface="Segoe Sans Display Regular"/>
              </a:rPr>
              <a:t>C#</a:t>
            </a:r>
            <a:r>
              <a:rPr lang="en-US" sz="1600" dirty="0">
                <a:latin typeface="Segoe Sans Display Regular"/>
                <a:ea typeface="Segoe Sans Display Regular"/>
              </a:rPr>
              <a:t> and </a:t>
            </a:r>
            <a:r>
              <a:rPr lang="en-US" sz="1600" b="1" dirty="0">
                <a:latin typeface="Segoe Sans Display Regular"/>
                <a:ea typeface="Segoe Sans Display Regular"/>
              </a:rPr>
              <a:t>Python</a:t>
            </a:r>
            <a:r>
              <a:rPr lang="en-US" sz="1600" dirty="0">
                <a:latin typeface="Segoe Sans Display Regular"/>
                <a:ea typeface="Segoe Sans Display Regular"/>
              </a:rPr>
              <a:t> samples using </a:t>
            </a:r>
            <a:r>
              <a:rPr lang="en-US" sz="1600" dirty="0" err="1">
                <a:latin typeface="Segoe Sans Display Regular"/>
                <a:ea typeface="Segoe Sans Display Regular"/>
              </a:rPr>
              <a:t>DefaultAzureCredential</a:t>
            </a:r>
            <a:r>
              <a:rPr lang="en-US" sz="1600" dirty="0">
                <a:latin typeface="Segoe Sans Display Regular"/>
                <a:ea typeface="Segoe Sans Display Regular"/>
              </a:rPr>
              <a:t> + </a:t>
            </a:r>
            <a:r>
              <a:rPr lang="en-US" sz="1600" dirty="0" err="1">
                <a:latin typeface="Segoe Sans Display Regular"/>
                <a:ea typeface="Segoe Sans Display Regular"/>
              </a:rPr>
              <a:t>SecretClient</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Troubleshooting: forbidden errors, missing roles, </a:t>
            </a:r>
            <a:r>
              <a:rPr lang="en-US" sz="1600" dirty="0" err="1">
                <a:latin typeface="Segoe Sans Display Regular"/>
                <a:ea typeface="Segoe Sans Display Regular"/>
              </a:rPr>
              <a:t>AzureServices</a:t>
            </a:r>
            <a:r>
              <a:rPr lang="en-US" sz="1600" dirty="0">
                <a:latin typeface="Segoe Sans Display Regular"/>
                <a:ea typeface="Segoe Sans Display Regular"/>
              </a:rPr>
              <a:t> bypass. </a:t>
            </a:r>
          </a:p>
        </p:txBody>
      </p:sp>
      <p:sp>
        <p:nvSpPr>
          <p:cNvPr id="4" name="MCP Servers">
            <a:extLst>
              <a:ext uri="{FF2B5EF4-FFF2-40B4-BE49-F238E27FC236}">
                <a16:creationId xmlns:a16="http://schemas.microsoft.com/office/drawing/2014/main" id="{9425885F-A661-0A44-BB5B-A16DDE344446}"/>
              </a:ext>
            </a:extLst>
          </p:cNvPr>
          <p:cNvSpPr/>
          <p:nvPr/>
        </p:nvSpPr>
        <p:spPr>
          <a:xfrm>
            <a:off x="6136839"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2) App Service → Key Vault via Managed Identity</a:t>
            </a:r>
            <a:r>
              <a:rPr lang="en-US" sz="2400" dirty="0">
                <a:latin typeface="Segoe UI Semibold" panose="020B0702040204020203" pitchFamily="34" charset="0"/>
                <a:cs typeface="Segoe UI Semibold" panose="020B0702040204020203" pitchFamily="34" charset="0"/>
              </a:rPr>
              <a:t> </a:t>
            </a:r>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C41B5F3B-D68A-1B75-428F-57BD8BBD5D8C}"/>
              </a:ext>
            </a:extLst>
          </p:cNvPr>
          <p:cNvSpPr/>
          <p:nvPr/>
        </p:nvSpPr>
        <p:spPr>
          <a:xfrm>
            <a:off x="407581" y="3645627"/>
            <a:ext cx="5152710" cy="416613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ea typeface="Segoe Sans Display Regular"/>
              </a:rPr>
              <a:t>Task</a:t>
            </a:r>
            <a:r>
              <a:rPr lang="en-US" sz="1600" dirty="0">
                <a:latin typeface="Segoe Sans Display Regular"/>
                <a:ea typeface="Segoe Sans Display Regular"/>
              </a:rPr>
              <a:t>: Verify model availability + correct </a:t>
            </a:r>
            <a:r>
              <a:rPr lang="en-US" sz="1600" dirty="0" err="1">
                <a:latin typeface="Segoe Sans Display Regular"/>
                <a:ea typeface="Segoe Sans Display Regular"/>
              </a:rPr>
              <a:t>api</a:t>
            </a:r>
            <a:r>
              <a:rPr lang="en-US" sz="1600" dirty="0">
                <a:latin typeface="Segoe Sans Display Regular"/>
                <a:ea typeface="Segoe Sans Display Regular"/>
              </a:rPr>
              <a:t>-version, then generate streaming code. </a:t>
            </a:r>
            <a:br>
              <a:rPr lang="en-US" sz="1600" dirty="0">
                <a:latin typeface="Segoe Sans Display Regular"/>
                <a:ea typeface="Segoe Sans Display Regular"/>
              </a:rPr>
            </a:br>
            <a:r>
              <a:rPr lang="en-US" sz="1600" b="1" dirty="0">
                <a:latin typeface="Segoe Sans Display Regular"/>
                <a:ea typeface="Segoe Sans Display Regular"/>
              </a:rPr>
              <a:t>Prompt</a:t>
            </a:r>
            <a:r>
              <a:rPr lang="en-US" sz="1600" dirty="0">
                <a:latin typeface="Segoe Sans Display Regular"/>
                <a:ea typeface="Segoe Sans Display Regular"/>
              </a:rPr>
              <a:t>: </a:t>
            </a:r>
            <a:br>
              <a:rPr lang="en-US" sz="1600" dirty="0">
                <a:latin typeface="Segoe Sans Display Regular"/>
                <a:ea typeface="Segoe Sans Display Regular"/>
              </a:rPr>
            </a:br>
            <a:r>
              <a:rPr lang="en-US" sz="1600" dirty="0">
                <a:latin typeface="Segoe Sans Display Regular"/>
                <a:ea typeface="Segoe Sans Display Regular"/>
              </a:rPr>
              <a:t>“Use Learn MCP to check which Azure OpenAI chat models are currently available in </a:t>
            </a:r>
            <a:r>
              <a:rPr lang="en-US" sz="1600" b="1" dirty="0">
                <a:latin typeface="Segoe Sans Display Regular"/>
                <a:ea typeface="Segoe Sans Display Regular"/>
              </a:rPr>
              <a:t>East US 2</a:t>
            </a:r>
            <a:r>
              <a:rPr lang="en-US" sz="1600" dirty="0">
                <a:latin typeface="Segoe Sans Display Regular"/>
                <a:ea typeface="Segoe Sans Display Regular"/>
              </a:rPr>
              <a:t>, the </a:t>
            </a:r>
            <a:r>
              <a:rPr lang="en-US" sz="1600" b="1" dirty="0">
                <a:latin typeface="Segoe Sans Display Regular"/>
                <a:ea typeface="Segoe Sans Display Regular"/>
              </a:rPr>
              <a:t>required </a:t>
            </a:r>
            <a:r>
              <a:rPr lang="en-US" sz="1600" b="1" dirty="0" err="1">
                <a:latin typeface="Segoe Sans Display Regular"/>
                <a:ea typeface="Segoe Sans Display Regular"/>
              </a:rPr>
              <a:t>api</a:t>
            </a:r>
            <a:r>
              <a:rPr lang="en-US" sz="1600" b="1" dirty="0">
                <a:latin typeface="Segoe Sans Display Regular"/>
                <a:ea typeface="Segoe Sans Display Regular"/>
              </a:rPr>
              <a:t>-version</a:t>
            </a:r>
            <a:r>
              <a:rPr lang="en-US" sz="1600" dirty="0">
                <a:latin typeface="Segoe Sans Display Regular"/>
                <a:ea typeface="Segoe Sans Display Regular"/>
              </a:rPr>
              <a:t>, token limits, and streaming support. Then give me a Python example using the </a:t>
            </a:r>
            <a:r>
              <a:rPr lang="en-US" sz="1600" b="1" dirty="0">
                <a:latin typeface="Segoe Sans Display Regular"/>
                <a:ea typeface="Segoe Sans Display Regular"/>
              </a:rPr>
              <a:t>Azure OpenAI SDK</a:t>
            </a:r>
            <a:r>
              <a:rPr lang="en-US" sz="1600" dirty="0">
                <a:latin typeface="Segoe Sans Display Regular"/>
                <a:ea typeface="Segoe Sans Display Regular"/>
              </a:rPr>
              <a:t> with streaming.” </a:t>
            </a:r>
            <a:br>
              <a:rPr lang="en-US" sz="1600" dirty="0">
                <a:latin typeface="Segoe Sans Display Regular"/>
                <a:ea typeface="Segoe Sans Display Regular"/>
              </a:rPr>
            </a:br>
            <a:r>
              <a:rPr lang="en-US" sz="1600" b="1" dirty="0">
                <a:latin typeface="Segoe Sans Display Regular"/>
                <a:ea typeface="Segoe Sans Display Regular"/>
              </a:rPr>
              <a:t>Typical output</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Confirms current model list for region, usage constraints, </a:t>
            </a:r>
            <a:r>
              <a:rPr lang="en-US" sz="1600" b="1" dirty="0">
                <a:latin typeface="Segoe Sans Display Regular"/>
                <a:ea typeface="Segoe Sans Display Regular"/>
              </a:rPr>
              <a:t>latest stable </a:t>
            </a:r>
            <a:r>
              <a:rPr lang="en-US" sz="1600" b="1" dirty="0" err="1">
                <a:latin typeface="Segoe Sans Display Regular"/>
                <a:ea typeface="Segoe Sans Display Regular"/>
              </a:rPr>
              <a:t>api</a:t>
            </a:r>
            <a:r>
              <a:rPr lang="en-US" sz="1600" b="1" dirty="0">
                <a:latin typeface="Segoe Sans Display Regular"/>
                <a:ea typeface="Segoe Sans Display Regular"/>
              </a:rPr>
              <a:t>-version</a:t>
            </a:r>
            <a:r>
              <a:rPr lang="en-US" sz="1600" dirty="0">
                <a:latin typeface="Segoe Sans Display Regular"/>
                <a:ea typeface="Segoe Sans Display Regular"/>
              </a:rPr>
              <a:t> and any migration notes. </a:t>
            </a:r>
          </a:p>
          <a:p>
            <a:pPr lvl="0">
              <a:spcAft>
                <a:spcPts val="600"/>
              </a:spcAft>
            </a:pPr>
            <a:r>
              <a:rPr lang="en-US" sz="1600" dirty="0">
                <a:latin typeface="Segoe Sans Display Regular"/>
                <a:ea typeface="Segoe Sans Display Regular"/>
              </a:rPr>
              <a:t>Short checklist (deployments, quotas, content filters). </a:t>
            </a:r>
          </a:p>
          <a:p>
            <a:pPr lvl="0">
              <a:spcAft>
                <a:spcPts val="600"/>
              </a:spcAft>
            </a:pPr>
            <a:r>
              <a:rPr lang="en-US" sz="1600" b="1" dirty="0">
                <a:latin typeface="Segoe Sans Display Regular"/>
                <a:ea typeface="Segoe Sans Display Regular"/>
              </a:rPr>
              <a:t>Python</a:t>
            </a:r>
            <a:r>
              <a:rPr lang="en-US" sz="1600" dirty="0">
                <a:latin typeface="Segoe Sans Display Regular"/>
                <a:ea typeface="Segoe Sans Display Regular"/>
              </a:rPr>
              <a:t> snippet using </a:t>
            </a:r>
            <a:r>
              <a:rPr lang="en-US" sz="1600" dirty="0" err="1">
                <a:latin typeface="Segoe Sans Display Regular"/>
                <a:ea typeface="Segoe Sans Display Regular"/>
              </a:rPr>
              <a:t>AzureOpenAI</a:t>
            </a:r>
            <a:r>
              <a:rPr lang="en-US" sz="1600" dirty="0">
                <a:latin typeface="Segoe Sans Display Regular"/>
                <a:ea typeface="Segoe Sans Display Regular"/>
              </a:rPr>
              <a:t> (or REST) with streaming and </a:t>
            </a:r>
            <a:r>
              <a:rPr lang="en-US" sz="1600" dirty="0" err="1">
                <a:latin typeface="Segoe Sans Display Regular"/>
                <a:ea typeface="Segoe Sans Display Regular"/>
              </a:rPr>
              <a:t>DefaultAzureCredential</a:t>
            </a:r>
            <a:r>
              <a:rPr lang="en-US" sz="1600" dirty="0">
                <a:latin typeface="Segoe Sans Display Regular"/>
                <a:ea typeface="Segoe Sans Display Regular"/>
              </a:rPr>
              <a:t>, with placeholders for {endpoint}, {deployment}, {</a:t>
            </a:r>
            <a:r>
              <a:rPr lang="en-US" sz="1600" dirty="0" err="1">
                <a:latin typeface="Segoe Sans Display Regular"/>
                <a:ea typeface="Segoe Sans Display Regular"/>
              </a:rPr>
              <a:t>api_version</a:t>
            </a:r>
            <a:r>
              <a:rPr lang="en-US" sz="1600" dirty="0">
                <a:latin typeface="Segoe Sans Display Regular"/>
                <a:ea typeface="Segoe Sans Display Regular"/>
              </a:rPr>
              <a:t>}. </a:t>
            </a:r>
          </a:p>
        </p:txBody>
      </p:sp>
      <p:sp>
        <p:nvSpPr>
          <p:cNvPr id="6" name="Learn MCP Server">
            <a:extLst>
              <a:ext uri="{FF2B5EF4-FFF2-40B4-BE49-F238E27FC236}">
                <a16:creationId xmlns:a16="http://schemas.microsoft.com/office/drawing/2014/main" id="{8850CA7D-90EC-EBE0-194C-A159136625EB}"/>
              </a:ext>
            </a:extLst>
          </p:cNvPr>
          <p:cNvSpPr/>
          <p:nvPr/>
        </p:nvSpPr>
        <p:spPr>
          <a:xfrm>
            <a:off x="398405" y="2259547"/>
            <a:ext cx="4580171" cy="3623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 Ship with the newest Azure OpenAI model in my region</a:t>
            </a:r>
            <a:r>
              <a:rPr lang="en-US" sz="2400" dirty="0">
                <a:latin typeface="Segoe UI Semibold" panose="020B0702040204020203" pitchFamily="34" charset="0"/>
                <a:cs typeface="Segoe UI Semibold" panose="020B0702040204020203" pitchFamily="34" charset="0"/>
              </a:rPr>
              <a:t> </a:t>
            </a:r>
          </a:p>
        </p:txBody>
      </p:sp>
      <p:sp>
        <p:nvSpPr>
          <p:cNvPr id="8" name="TextBox 7">
            <a:extLst>
              <a:ext uri="{FF2B5EF4-FFF2-40B4-BE49-F238E27FC236}">
                <a16:creationId xmlns:a16="http://schemas.microsoft.com/office/drawing/2014/main" id="{944E3AD1-768E-3F21-C8F7-73DAE33531B0}"/>
              </a:ext>
            </a:extLst>
          </p:cNvPr>
          <p:cNvSpPr txBox="1"/>
          <p:nvPr/>
        </p:nvSpPr>
        <p:spPr>
          <a:xfrm>
            <a:off x="11628583" y="3645627"/>
            <a:ext cx="5367482" cy="4067204"/>
          </a:xfrm>
          <a:prstGeom prst="rect">
            <a:avLst/>
          </a:prstGeom>
          <a:noFill/>
        </p:spPr>
        <p:txBody>
          <a:bodyPr wrap="square">
            <a:spAutoFit/>
          </a:bodyPr>
          <a:lstStyle/>
          <a:p>
            <a:pPr marL="0" marR="0">
              <a:lnSpc>
                <a:spcPct val="115000"/>
              </a:lnSpc>
              <a:spcAft>
                <a:spcPts val="600"/>
              </a:spcAft>
              <a:buNone/>
            </a:pPr>
            <a:r>
              <a:rPr lang="en-US" sz="1600" b="1" kern="100" dirty="0">
                <a:effectLst/>
                <a:latin typeface="Segoe Sans Display Regular"/>
                <a:ea typeface="Segoe Sans Display Regular"/>
                <a:cs typeface="Arial" panose="020B0604020202020204" pitchFamily="34" charset="0"/>
              </a:rPr>
              <a:t>Task</a:t>
            </a:r>
            <a:r>
              <a:rPr lang="en-US" sz="1600" kern="100" dirty="0">
                <a:effectLst/>
                <a:latin typeface="Segoe Sans Display Regular"/>
                <a:ea typeface="Segoe Sans Display Regular"/>
                <a:cs typeface="Arial" panose="020B0604020202020204" pitchFamily="34" charset="0"/>
              </a:rPr>
              <a:t>: Upload multi-GB files reliably to Blob Storage. </a:t>
            </a:r>
            <a:br>
              <a:rPr lang="en-US" sz="1600" kern="100" dirty="0">
                <a:effectLst/>
                <a:latin typeface="Segoe Sans Display Regular"/>
                <a:ea typeface="Segoe Sans Display Regular"/>
                <a:cs typeface="Arial" panose="020B0604020202020204" pitchFamily="34" charset="0"/>
              </a:rPr>
            </a:br>
            <a:r>
              <a:rPr lang="en-US" sz="1600" b="1" kern="100" dirty="0">
                <a:effectLst/>
                <a:latin typeface="Segoe Sans Display Regular"/>
                <a:ea typeface="Segoe Sans Display Regular"/>
                <a:cs typeface="Arial" panose="020B0604020202020204" pitchFamily="34" charset="0"/>
              </a:rPr>
              <a:t>Prompt</a:t>
            </a:r>
            <a:r>
              <a:rPr lang="en-US" sz="1600" kern="100" dirty="0">
                <a:effectLst/>
                <a:latin typeface="Segoe Sans Display Regular"/>
                <a:ea typeface="Segoe Sans Display Regular"/>
                <a:cs typeface="Arial" panose="020B0604020202020204" pitchFamily="34" charset="0"/>
              </a:rPr>
              <a:t>: </a:t>
            </a:r>
            <a:br>
              <a:rPr lang="en-US" sz="1600" kern="100" dirty="0">
                <a:effectLst/>
                <a:latin typeface="Segoe Sans Display Regular"/>
                <a:ea typeface="Segoe Sans Display Regular"/>
                <a:cs typeface="Arial" panose="020B0604020202020204" pitchFamily="34" charset="0"/>
              </a:rPr>
            </a:br>
            <a:r>
              <a:rPr lang="en-US" sz="1600" kern="100" dirty="0">
                <a:effectLst/>
                <a:latin typeface="Segoe Sans Display Regular"/>
                <a:ea typeface="Segoe Sans Display Regular"/>
                <a:cs typeface="Arial" panose="020B0604020202020204" pitchFamily="34" charset="0"/>
              </a:rPr>
              <a:t>“Using Learn MCP, give me the </a:t>
            </a:r>
            <a:r>
              <a:rPr lang="en-US" sz="1600" b="1" kern="100" dirty="0">
                <a:effectLst/>
                <a:latin typeface="Segoe Sans Display Regular"/>
                <a:ea typeface="Segoe Sans Display Regular"/>
                <a:cs typeface="Arial" panose="020B0604020202020204" pitchFamily="34" charset="0"/>
              </a:rPr>
              <a:t>latest</a:t>
            </a:r>
            <a:r>
              <a:rPr lang="en-US" sz="1600" kern="100" dirty="0">
                <a:effectLst/>
                <a:latin typeface="Segoe Sans Display Regular"/>
                <a:ea typeface="Segoe Sans Display Regular"/>
                <a:cs typeface="Arial" panose="020B0604020202020204" pitchFamily="34" charset="0"/>
              </a:rPr>
              <a:t> recommended approach to upload a 20 GB video to </a:t>
            </a:r>
            <a:r>
              <a:rPr lang="en-US" sz="1600" b="1" kern="100" dirty="0">
                <a:effectLst/>
                <a:latin typeface="Segoe Sans Display Regular"/>
                <a:ea typeface="Segoe Sans Display Regular"/>
                <a:cs typeface="Arial" panose="020B0604020202020204" pitchFamily="34" charset="0"/>
              </a:rPr>
              <a:t>Azure Blob Storage</a:t>
            </a:r>
            <a:r>
              <a:rPr lang="en-US" sz="1600" kern="100" dirty="0">
                <a:effectLst/>
                <a:latin typeface="Segoe Sans Display Regular"/>
                <a:ea typeface="Segoe Sans Display Regular"/>
                <a:cs typeface="Arial" panose="020B0604020202020204" pitchFamily="34" charset="0"/>
              </a:rPr>
              <a:t> from </a:t>
            </a:r>
            <a:r>
              <a:rPr lang="en-US" sz="1600" b="1" kern="100" dirty="0">
                <a:effectLst/>
                <a:latin typeface="Segoe Sans Display Regular"/>
                <a:ea typeface="Segoe Sans Display Regular"/>
                <a:cs typeface="Arial" panose="020B0604020202020204" pitchFamily="34" charset="0"/>
              </a:rPr>
              <a:t>Node.js</a:t>
            </a:r>
            <a:r>
              <a:rPr lang="en-US" sz="1600" kern="100" dirty="0">
                <a:effectLst/>
                <a:latin typeface="Segoe Sans Display Regular"/>
                <a:ea typeface="Segoe Sans Display Regular"/>
                <a:cs typeface="Arial" panose="020B0604020202020204" pitchFamily="34" charset="0"/>
              </a:rPr>
              <a:t>, with </a:t>
            </a:r>
            <a:r>
              <a:rPr lang="en-US" sz="1600" b="1" kern="100" dirty="0">
                <a:effectLst/>
                <a:latin typeface="Segoe Sans Display Regular"/>
                <a:ea typeface="Segoe Sans Display Regular"/>
                <a:cs typeface="Arial" panose="020B0604020202020204" pitchFamily="34" charset="0"/>
              </a:rPr>
              <a:t>SAS</a:t>
            </a:r>
            <a:r>
              <a:rPr lang="en-US" sz="1600" kern="100" dirty="0">
                <a:effectLst/>
                <a:latin typeface="Segoe Sans Display Regular"/>
                <a:ea typeface="Segoe Sans Display Regular"/>
                <a:cs typeface="Arial" panose="020B0604020202020204" pitchFamily="34" charset="0"/>
              </a:rPr>
              <a:t>, chunking, and retries. Include how to generate SAS and set content type.” </a:t>
            </a:r>
            <a:br>
              <a:rPr lang="en-US" sz="1600" kern="100" dirty="0">
                <a:effectLst/>
                <a:latin typeface="Segoe Sans Display Regular"/>
                <a:ea typeface="Segoe Sans Display Regular"/>
                <a:cs typeface="Arial" panose="020B0604020202020204" pitchFamily="34" charset="0"/>
              </a:rPr>
            </a:br>
            <a:r>
              <a:rPr lang="en-US" sz="1600" b="1" kern="100" dirty="0">
                <a:effectLst/>
                <a:latin typeface="Segoe Sans Display Regular"/>
                <a:ea typeface="Segoe Sans Display Regular"/>
                <a:cs typeface="Arial" panose="020B0604020202020204" pitchFamily="34" charset="0"/>
              </a:rPr>
              <a:t>Typical output</a:t>
            </a:r>
            <a:r>
              <a:rPr lang="en-US" sz="1600" kern="100" dirty="0">
                <a:effectLst/>
                <a:latin typeface="Segoe Sans Display Regular"/>
                <a:ea typeface="Segoe Sans Display Regular"/>
                <a:cs typeface="Arial" panose="020B0604020202020204" pitchFamily="34" charset="0"/>
              </a:rPr>
              <a:t>: </a:t>
            </a:r>
          </a:p>
          <a:p>
            <a:pPr marL="342900" marR="0" lvl="0" indent="-342900">
              <a:lnSpc>
                <a:spcPct val="115000"/>
              </a:lnSpc>
              <a:spcAft>
                <a:spcPts val="600"/>
              </a:spcAft>
              <a:buSzPts val="1000"/>
              <a:buFont typeface="Symbol" panose="05050102010706020507" pitchFamily="18" charset="2"/>
              <a:buChar char=""/>
              <a:tabLst>
                <a:tab pos="457200" algn="l"/>
              </a:tabLst>
            </a:pPr>
            <a:r>
              <a:rPr lang="en-US" sz="1600" kern="100" dirty="0">
                <a:effectLst/>
                <a:latin typeface="Segoe Sans Display Regular"/>
                <a:ea typeface="Segoe Sans Display Regular"/>
                <a:cs typeface="Arial" panose="020B0604020202020204" pitchFamily="34" charset="0"/>
              </a:rPr>
              <a:t>Steps to create time-bounded SAS; required permissions. </a:t>
            </a:r>
          </a:p>
          <a:p>
            <a:pPr marL="342900" marR="0" lvl="0" indent="-342900">
              <a:lnSpc>
                <a:spcPct val="115000"/>
              </a:lnSpc>
              <a:spcAft>
                <a:spcPts val="600"/>
              </a:spcAft>
              <a:buSzPts val="1000"/>
              <a:buFont typeface="Symbol" panose="05050102010706020507" pitchFamily="18" charset="2"/>
              <a:buChar char=""/>
              <a:tabLst>
                <a:tab pos="457200" algn="l"/>
              </a:tabLst>
            </a:pPr>
            <a:r>
              <a:rPr lang="en-US" sz="1600" b="1" kern="100" dirty="0">
                <a:effectLst/>
                <a:latin typeface="Segoe Sans Display Regular"/>
                <a:ea typeface="Segoe Sans Display Regular"/>
                <a:cs typeface="Arial" panose="020B0604020202020204" pitchFamily="34" charset="0"/>
              </a:rPr>
              <a:t>Node.js</a:t>
            </a:r>
            <a:r>
              <a:rPr lang="en-US" sz="1600" kern="100" dirty="0">
                <a:effectLst/>
                <a:latin typeface="Segoe Sans Display Regular"/>
                <a:ea typeface="Segoe Sans Display Regular"/>
                <a:cs typeface="Arial" panose="020B0604020202020204" pitchFamily="34" charset="0"/>
              </a:rPr>
              <a:t> sample using @azure/storage-blob </a:t>
            </a:r>
            <a:r>
              <a:rPr lang="en-US" sz="1600" kern="100" dirty="0" err="1">
                <a:effectLst/>
                <a:latin typeface="Segoe Sans Display Regular"/>
                <a:ea typeface="Segoe Sans Display Regular"/>
                <a:cs typeface="Arial" panose="020B0604020202020204" pitchFamily="34" charset="0"/>
              </a:rPr>
              <a:t>BlockBlobClient.uploadStream</a:t>
            </a:r>
            <a:r>
              <a:rPr lang="en-US" sz="1600" kern="100" dirty="0">
                <a:effectLst/>
                <a:latin typeface="Segoe Sans Display Regular"/>
                <a:ea typeface="Segoe Sans Display Regular"/>
                <a:cs typeface="Arial" panose="020B0604020202020204" pitchFamily="34" charset="0"/>
              </a:rPr>
              <a:t> with concurrency &amp; retry options. </a:t>
            </a:r>
          </a:p>
          <a:p>
            <a:pPr marL="342900" marR="0" lvl="0" indent="-342900">
              <a:lnSpc>
                <a:spcPct val="115000"/>
              </a:lnSpc>
              <a:spcAft>
                <a:spcPts val="600"/>
              </a:spcAft>
              <a:buSzPts val="1000"/>
              <a:buFont typeface="Symbol" panose="05050102010706020507" pitchFamily="18" charset="2"/>
              <a:buChar char=""/>
              <a:tabLst>
                <a:tab pos="457200" algn="l"/>
              </a:tabLst>
            </a:pPr>
            <a:r>
              <a:rPr lang="en-US" sz="1600" kern="100" dirty="0">
                <a:effectLst/>
                <a:latin typeface="Segoe Sans Display Regular"/>
                <a:ea typeface="Segoe Sans Display Regular"/>
                <a:cs typeface="Arial" panose="020B0604020202020204" pitchFamily="34" charset="0"/>
              </a:rPr>
              <a:t>Notes on MD5/CRC64, throttling, and resumability. </a:t>
            </a:r>
          </a:p>
        </p:txBody>
      </p:sp>
      <p:sp>
        <p:nvSpPr>
          <p:cNvPr id="10" name="MCP Servers">
            <a:extLst>
              <a:ext uri="{FF2B5EF4-FFF2-40B4-BE49-F238E27FC236}">
                <a16:creationId xmlns:a16="http://schemas.microsoft.com/office/drawing/2014/main" id="{0B59401F-720B-09C3-FCAF-F104EA2D472C}"/>
              </a:ext>
            </a:extLst>
          </p:cNvPr>
          <p:cNvSpPr/>
          <p:nvPr/>
        </p:nvSpPr>
        <p:spPr>
          <a:xfrm>
            <a:off x="11716512"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ct val="115000"/>
              </a:lnSpc>
              <a:spcAft>
                <a:spcPts val="800"/>
              </a:spcAft>
            </a:pPr>
            <a:r>
              <a:rPr lang="en-US" sz="2400" b="1" kern="100" dirty="0">
                <a:latin typeface="Segoe UI Semibold" panose="020B0702040204020203" pitchFamily="34" charset="0"/>
                <a:ea typeface="Aptos" panose="020B0004020202020204" pitchFamily="34" charset="0"/>
                <a:cs typeface="Segoe UI Semibold" panose="020B0702040204020203" pitchFamily="34" charset="0"/>
              </a:rPr>
              <a:t>3) Large blob uploads with chunking &amp; SAS</a:t>
            </a:r>
            <a:r>
              <a:rPr lang="en-US" sz="2400" kern="100" dirty="0">
                <a:latin typeface="Segoe UI Semibold" panose="020B0702040204020203" pitchFamily="34" charset="0"/>
                <a:ea typeface="Aptos" panose="020B0004020202020204" pitchFamily="34" charset="0"/>
                <a:cs typeface="Segoe UI Semibold" panose="020B0702040204020203" pitchFamily="34" charset="0"/>
              </a:rPr>
              <a:t> </a:t>
            </a:r>
          </a:p>
        </p:txBody>
      </p:sp>
    </p:spTree>
    <p:extLst>
      <p:ext uri="{BB962C8B-B14F-4D97-AF65-F5344CB8AC3E}">
        <p14:creationId xmlns:p14="http://schemas.microsoft.com/office/powerpoint/2010/main" val="556383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319C61-7F4B-EC45-4847-D5FAD1D16C71}"/>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4B31477D-A2DB-5204-559F-CE47EDF6F9E1}"/>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2" name="Sources  where to get help">
            <a:extLst>
              <a:ext uri="{FF2B5EF4-FFF2-40B4-BE49-F238E27FC236}">
                <a16:creationId xmlns:a16="http://schemas.microsoft.com/office/drawing/2014/main" id="{51058C02-23F1-02DA-E2CF-B3CA38DDDE13}"/>
              </a:ext>
            </a:extLst>
          </p:cNvPr>
          <p:cNvSpPr/>
          <p:nvPr/>
        </p:nvSpPr>
        <p:spPr>
          <a:xfrm>
            <a:off x="643726" y="675212"/>
            <a:ext cx="12721292" cy="52487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4125"/>
              </a:lnSpc>
              <a:spcAft>
                <a:spcPts val="1050"/>
              </a:spcAft>
            </a:pPr>
            <a:r>
              <a:rPr lang="en-US" sz="3600" kern="0" spc="-75" dirty="0">
                <a:solidFill>
                  <a:srgbClr val="FFFFFF"/>
                </a:solidFill>
                <a:latin typeface="Segoe Sans Display Semibold" pitchFamily="34" charset="0"/>
                <a:ea typeface="Segoe Sans Display Semibold" pitchFamily="34" charset="-122"/>
                <a:cs typeface="Segoe Sans Display Semibold" pitchFamily="34" charset="-120"/>
              </a:rPr>
              <a:t>Microsoft Learn MCP Server : Example use cases (continued)</a:t>
            </a:r>
            <a:endParaRPr lang="en-US" sz="3600" dirty="0"/>
          </a:p>
        </p:txBody>
      </p:sp>
      <p:sp>
        <p:nvSpPr>
          <p:cNvPr id="3" name="Learn about using MCP Servers in GitHub Copilot Get started with MCP Servers Build Agents using MCP on Azure">
            <a:extLst>
              <a:ext uri="{FF2B5EF4-FFF2-40B4-BE49-F238E27FC236}">
                <a16:creationId xmlns:a16="http://schemas.microsoft.com/office/drawing/2014/main" id="{FCEDE25C-60ED-E8F7-FF6F-A55F71F8723C}"/>
              </a:ext>
            </a:extLst>
          </p:cNvPr>
          <p:cNvSpPr/>
          <p:nvPr/>
        </p:nvSpPr>
        <p:spPr>
          <a:xfrm>
            <a:off x="6145890" y="3645627"/>
            <a:ext cx="4993103" cy="41682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ea typeface="Segoe Sans Display Regular"/>
              </a:rPr>
              <a:t>Task</a:t>
            </a:r>
            <a:r>
              <a:rPr lang="en-US" sz="1600" dirty="0">
                <a:latin typeface="Segoe Sans Display Regular"/>
                <a:ea typeface="Segoe Sans Display Regular"/>
              </a:rPr>
              <a:t>: Create an index with vector fields and query hybrid (BM25 + vector). </a:t>
            </a:r>
            <a:br>
              <a:rPr lang="en-US" sz="1600" dirty="0">
                <a:latin typeface="Segoe Sans Display Regular"/>
                <a:ea typeface="Segoe Sans Display Regular"/>
              </a:rPr>
            </a:br>
            <a:r>
              <a:rPr lang="en-US" sz="1600" b="1" dirty="0">
                <a:latin typeface="Segoe Sans Display Regular"/>
                <a:ea typeface="Segoe Sans Display Regular"/>
              </a:rPr>
              <a:t>Prompt</a:t>
            </a:r>
            <a:r>
              <a:rPr lang="en-US" sz="1600" dirty="0">
                <a:latin typeface="Segoe Sans Display Regular"/>
                <a:ea typeface="Segoe Sans Display Regular"/>
              </a:rPr>
              <a:t>: </a:t>
            </a:r>
            <a:br>
              <a:rPr lang="en-US" sz="1600" dirty="0">
                <a:latin typeface="Segoe Sans Display Regular"/>
                <a:ea typeface="Segoe Sans Display Regular"/>
              </a:rPr>
            </a:br>
            <a:r>
              <a:rPr lang="en-US" sz="1600" dirty="0">
                <a:latin typeface="Segoe Sans Display Regular"/>
                <a:ea typeface="Segoe Sans Display Regular"/>
              </a:rPr>
              <a:t>“Pull the newest docs on </a:t>
            </a:r>
            <a:r>
              <a:rPr lang="en-US" sz="1600" b="1" dirty="0">
                <a:latin typeface="Segoe Sans Display Regular"/>
                <a:ea typeface="Segoe Sans Display Regular"/>
              </a:rPr>
              <a:t>Azure AI Search</a:t>
            </a:r>
            <a:r>
              <a:rPr lang="en-US" sz="1600" dirty="0">
                <a:latin typeface="Segoe Sans Display Regular"/>
                <a:ea typeface="Segoe Sans Display Regular"/>
              </a:rPr>
              <a:t> vector search. Show how to define an index with a vector field, load embeddings, and run a </a:t>
            </a:r>
            <a:r>
              <a:rPr lang="en-US" sz="1600" b="1" dirty="0">
                <a:latin typeface="Segoe Sans Display Regular"/>
                <a:ea typeface="Segoe Sans Display Regular"/>
              </a:rPr>
              <a:t>hybrid</a:t>
            </a:r>
            <a:r>
              <a:rPr lang="en-US" sz="1600" dirty="0">
                <a:latin typeface="Segoe Sans Display Regular"/>
                <a:ea typeface="Segoe Sans Display Regular"/>
              </a:rPr>
              <a:t> query in </a:t>
            </a:r>
            <a:r>
              <a:rPr lang="en-US" sz="1600" b="1" dirty="0">
                <a:latin typeface="Segoe Sans Display Regular"/>
                <a:ea typeface="Segoe Sans Display Regular"/>
              </a:rPr>
              <a:t>Python</a:t>
            </a:r>
            <a:r>
              <a:rPr lang="en-US" sz="1600" dirty="0">
                <a:latin typeface="Segoe Sans Display Regular"/>
                <a:ea typeface="Segoe Sans Display Regular"/>
              </a:rPr>
              <a:t>. Include the current recommended API version.” </a:t>
            </a:r>
            <a:br>
              <a:rPr lang="en-US" sz="1600" dirty="0">
                <a:latin typeface="Segoe Sans Display Regular"/>
                <a:ea typeface="Segoe Sans Display Regular"/>
              </a:rPr>
            </a:br>
            <a:r>
              <a:rPr lang="en-US" sz="1600" b="1" dirty="0">
                <a:latin typeface="Segoe Sans Display Regular"/>
                <a:ea typeface="Segoe Sans Display Regular"/>
              </a:rPr>
              <a:t>Typical output</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Index schema JSON with </a:t>
            </a:r>
            <a:r>
              <a:rPr lang="en-US" sz="1600" dirty="0" err="1">
                <a:latin typeface="Segoe Sans Display Regular"/>
                <a:ea typeface="Segoe Sans Display Regular"/>
              </a:rPr>
              <a:t>vectorSearch</a:t>
            </a:r>
            <a:r>
              <a:rPr lang="en-US" sz="1600" dirty="0">
                <a:latin typeface="Segoe Sans Display Regular"/>
                <a:ea typeface="Segoe Sans Display Regular"/>
              </a:rPr>
              <a:t> settings and </a:t>
            </a:r>
            <a:r>
              <a:rPr lang="en-US" sz="1600" dirty="0" err="1">
                <a:latin typeface="Segoe Sans Display Regular"/>
                <a:ea typeface="Segoe Sans Display Regular"/>
              </a:rPr>
              <a:t>embeddingDimensions</a:t>
            </a:r>
            <a:r>
              <a:rPr lang="en-US" sz="1600" dirty="0">
                <a:latin typeface="Segoe Sans Display Regular"/>
                <a:ea typeface="Segoe Sans Display Regular"/>
              </a:rPr>
              <a:t>. </a:t>
            </a:r>
          </a:p>
          <a:p>
            <a:pPr lvl="0">
              <a:spcAft>
                <a:spcPts val="600"/>
              </a:spcAft>
            </a:pPr>
            <a:r>
              <a:rPr lang="en-US" sz="1600" b="1" dirty="0">
                <a:latin typeface="Segoe Sans Display Regular"/>
                <a:ea typeface="Segoe Sans Display Regular"/>
              </a:rPr>
              <a:t>Python</a:t>
            </a:r>
            <a:r>
              <a:rPr lang="en-US" sz="1600" dirty="0">
                <a:latin typeface="Segoe Sans Display Regular"/>
                <a:ea typeface="Segoe Sans Display Regular"/>
              </a:rPr>
              <a:t> sample: create index, upload docs, hybrid query with </a:t>
            </a:r>
            <a:r>
              <a:rPr lang="en-US" sz="1600" dirty="0" err="1">
                <a:latin typeface="Segoe Sans Display Regular"/>
                <a:ea typeface="Segoe Sans Display Regular"/>
              </a:rPr>
              <a:t>reranker</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Notes on quotas, chunking strategy, and embeddings model options. </a:t>
            </a:r>
          </a:p>
        </p:txBody>
      </p:sp>
      <p:sp>
        <p:nvSpPr>
          <p:cNvPr id="4" name="MCP Servers">
            <a:extLst>
              <a:ext uri="{FF2B5EF4-FFF2-40B4-BE49-F238E27FC236}">
                <a16:creationId xmlns:a16="http://schemas.microsoft.com/office/drawing/2014/main" id="{0F7FA9FE-B3CC-AC34-74A5-9228EB078EA7}"/>
              </a:ext>
            </a:extLst>
          </p:cNvPr>
          <p:cNvSpPr/>
          <p:nvPr/>
        </p:nvSpPr>
        <p:spPr>
          <a:xfrm>
            <a:off x="6136839"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5) Vector + hybrid search on Azure AI Search</a:t>
            </a:r>
            <a:endParaRPr lang="en-US" sz="2400" dirty="0">
              <a:latin typeface="Segoe UI Semibold" panose="020B0702040204020203" pitchFamily="34" charset="0"/>
              <a:cs typeface="Segoe UI Semibold" panose="020B0702040204020203" pitchFamily="34" charset="0"/>
            </a:endParaRPr>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E43942A0-5FD6-0496-381C-6EEF7EA31A57}"/>
              </a:ext>
            </a:extLst>
          </p:cNvPr>
          <p:cNvSpPr/>
          <p:nvPr/>
        </p:nvSpPr>
        <p:spPr>
          <a:xfrm>
            <a:off x="352162" y="3645627"/>
            <a:ext cx="5304137" cy="416613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ea typeface="Segoe Sans Display Regular"/>
              </a:rPr>
              <a:t>Task</a:t>
            </a:r>
            <a:r>
              <a:rPr lang="en-US" sz="1600" dirty="0">
                <a:latin typeface="Segoe Sans Display Regular"/>
                <a:ea typeface="Segoe Sans Display Regular"/>
              </a:rPr>
              <a:t>: Convert classic Functions to </a:t>
            </a:r>
            <a:r>
              <a:rPr lang="en-US" sz="1600" b="1" dirty="0">
                <a:latin typeface="Segoe Sans Display Regular"/>
                <a:ea typeface="Segoe Sans Display Regular"/>
              </a:rPr>
              <a:t>.NET isolated worker</a:t>
            </a:r>
            <a:r>
              <a:rPr lang="en-US" sz="1600" dirty="0">
                <a:latin typeface="Segoe Sans Display Regular"/>
                <a:ea typeface="Segoe Sans Display Regular"/>
              </a:rPr>
              <a:t> with bindings. </a:t>
            </a:r>
            <a:br>
              <a:rPr lang="en-US" sz="1600" dirty="0">
                <a:latin typeface="Segoe Sans Display Regular"/>
                <a:ea typeface="Segoe Sans Display Regular"/>
              </a:rPr>
            </a:br>
            <a:r>
              <a:rPr lang="en-US" sz="1600" b="1" dirty="0">
                <a:latin typeface="Segoe Sans Display Regular"/>
                <a:ea typeface="Segoe Sans Display Regular"/>
              </a:rPr>
              <a:t>Prompt</a:t>
            </a:r>
            <a:r>
              <a:rPr lang="en-US" sz="1600" dirty="0">
                <a:latin typeface="Segoe Sans Display Regular"/>
                <a:ea typeface="Segoe Sans Display Regular"/>
              </a:rPr>
              <a:t>: </a:t>
            </a:r>
            <a:br>
              <a:rPr lang="en-US" sz="1600" dirty="0">
                <a:latin typeface="Segoe Sans Display Regular"/>
                <a:ea typeface="Segoe Sans Display Regular"/>
              </a:rPr>
            </a:br>
            <a:r>
              <a:rPr lang="en-US" sz="1600" dirty="0">
                <a:latin typeface="Segoe Sans Display Regular"/>
                <a:ea typeface="Segoe Sans Display Regular"/>
              </a:rPr>
              <a:t>“Use Learn MCP to outline the migration from </a:t>
            </a:r>
            <a:r>
              <a:rPr lang="en-US" sz="1600" b="1" dirty="0">
                <a:latin typeface="Segoe Sans Display Regular"/>
                <a:ea typeface="Segoe Sans Display Regular"/>
              </a:rPr>
              <a:t>Functions .NET in-proc</a:t>
            </a:r>
            <a:r>
              <a:rPr lang="en-US" sz="1600" dirty="0">
                <a:latin typeface="Segoe Sans Display Regular"/>
                <a:ea typeface="Segoe Sans Display Regular"/>
              </a:rPr>
              <a:t> to </a:t>
            </a:r>
            <a:r>
              <a:rPr lang="en-US" sz="1600" b="1" dirty="0">
                <a:latin typeface="Segoe Sans Display Regular"/>
                <a:ea typeface="Segoe Sans Display Regular"/>
              </a:rPr>
              <a:t>.NET isolated</a:t>
            </a:r>
            <a:r>
              <a:rPr lang="en-US" sz="1600" dirty="0">
                <a:latin typeface="Segoe Sans Display Regular"/>
                <a:ea typeface="Segoe Sans Display Regular"/>
              </a:rPr>
              <a:t>. Show one example of an </a:t>
            </a:r>
            <a:r>
              <a:rPr lang="en-US" sz="1600" b="1" dirty="0">
                <a:latin typeface="Segoe Sans Display Regular"/>
                <a:ea typeface="Segoe Sans Display Regular"/>
              </a:rPr>
              <a:t>HTTP trigger</a:t>
            </a:r>
            <a:r>
              <a:rPr lang="en-US" sz="1600" dirty="0">
                <a:latin typeface="Segoe Sans Display Regular"/>
                <a:ea typeface="Segoe Sans Display Regular"/>
              </a:rPr>
              <a:t> and one </a:t>
            </a:r>
            <a:r>
              <a:rPr lang="en-US" sz="1600" b="1" dirty="0">
                <a:latin typeface="Segoe Sans Display Regular"/>
                <a:ea typeface="Segoe Sans Display Regular"/>
              </a:rPr>
              <a:t>Timer trigger</a:t>
            </a:r>
            <a:r>
              <a:rPr lang="en-US" sz="1600" dirty="0">
                <a:latin typeface="Segoe Sans Display Regular"/>
                <a:ea typeface="Segoe Sans Display Regular"/>
              </a:rPr>
              <a:t> in isolated, plus the latest </a:t>
            </a:r>
            <a:r>
              <a:rPr lang="en-US" sz="1600" dirty="0" err="1">
                <a:latin typeface="Segoe Sans Display Regular"/>
                <a:ea typeface="Segoe Sans Display Regular"/>
              </a:rPr>
              <a:t>host.json</a:t>
            </a:r>
            <a:r>
              <a:rPr lang="en-US" sz="1600" dirty="0">
                <a:latin typeface="Segoe Sans Display Regular"/>
                <a:ea typeface="Segoe Sans Display Regular"/>
              </a:rPr>
              <a:t>/binding changes.” </a:t>
            </a:r>
            <a:br>
              <a:rPr lang="en-US" sz="1600" dirty="0">
                <a:latin typeface="Segoe Sans Display Regular"/>
                <a:ea typeface="Segoe Sans Display Regular"/>
              </a:rPr>
            </a:br>
            <a:r>
              <a:rPr lang="en-US" sz="1600" b="1" dirty="0">
                <a:latin typeface="Segoe Sans Display Regular"/>
                <a:ea typeface="Segoe Sans Display Regular"/>
              </a:rPr>
              <a:t>Typical output</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Side-by-side diff of startup &amp; logging; updated </a:t>
            </a:r>
            <a:r>
              <a:rPr lang="en-US" sz="1600" dirty="0" err="1">
                <a:latin typeface="Segoe Sans Display Regular"/>
                <a:ea typeface="Segoe Sans Display Regular"/>
              </a:rPr>
              <a:t>host.json</a:t>
            </a:r>
            <a:r>
              <a:rPr lang="en-US" sz="1600" dirty="0">
                <a:latin typeface="Segoe Sans Display Regular"/>
                <a:ea typeface="Segoe Sans Display Regular"/>
              </a:rPr>
              <a:t>. </a:t>
            </a:r>
          </a:p>
          <a:p>
            <a:pPr lvl="0">
              <a:spcAft>
                <a:spcPts val="600"/>
              </a:spcAft>
            </a:pPr>
            <a:r>
              <a:rPr lang="en-US" sz="1600" b="1" dirty="0">
                <a:latin typeface="Segoe Sans Display Regular"/>
                <a:ea typeface="Segoe Sans Display Regular"/>
              </a:rPr>
              <a:t>C# isolated</a:t>
            </a:r>
            <a:r>
              <a:rPr lang="en-US" sz="1600" dirty="0">
                <a:latin typeface="Segoe Sans Display Regular"/>
                <a:ea typeface="Segoe Sans Display Regular"/>
              </a:rPr>
              <a:t> samples with Function/</a:t>
            </a:r>
            <a:r>
              <a:rPr lang="en-US" sz="1600" dirty="0" err="1">
                <a:latin typeface="Segoe Sans Display Regular"/>
                <a:ea typeface="Segoe Sans Display Regular"/>
              </a:rPr>
              <a:t>HttpTrigger</a:t>
            </a:r>
            <a:r>
              <a:rPr lang="en-US" sz="1600" dirty="0">
                <a:latin typeface="Segoe Sans Display Regular"/>
                <a:ea typeface="Segoe Sans Display Regular"/>
              </a:rPr>
              <a:t>/</a:t>
            </a:r>
            <a:r>
              <a:rPr lang="en-US" sz="1600" dirty="0" err="1">
                <a:latin typeface="Segoe Sans Display Regular"/>
                <a:ea typeface="Segoe Sans Display Regular"/>
              </a:rPr>
              <a:t>TimerTrigger</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Breaking changes &amp; local debugging steps. </a:t>
            </a:r>
          </a:p>
        </p:txBody>
      </p:sp>
      <p:sp>
        <p:nvSpPr>
          <p:cNvPr id="6" name="Learn MCP Server">
            <a:extLst>
              <a:ext uri="{FF2B5EF4-FFF2-40B4-BE49-F238E27FC236}">
                <a16:creationId xmlns:a16="http://schemas.microsoft.com/office/drawing/2014/main" id="{9DFDA867-AA8F-A666-931B-FC5617825D15}"/>
              </a:ext>
            </a:extLst>
          </p:cNvPr>
          <p:cNvSpPr/>
          <p:nvPr/>
        </p:nvSpPr>
        <p:spPr>
          <a:xfrm>
            <a:off x="342987" y="2257453"/>
            <a:ext cx="4714773" cy="3623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4) Migrate to Functions v4 Isolated (.NET)</a:t>
            </a:r>
            <a:r>
              <a:rPr lang="en-US" sz="2400" dirty="0">
                <a:latin typeface="Segoe UI Semibold" panose="020B0702040204020203" pitchFamily="34" charset="0"/>
                <a:cs typeface="Segoe UI Semibold" panose="020B0702040204020203" pitchFamily="34" charset="0"/>
              </a:rPr>
              <a:t> </a:t>
            </a:r>
          </a:p>
        </p:txBody>
      </p:sp>
      <p:sp>
        <p:nvSpPr>
          <p:cNvPr id="8" name="TextBox 7">
            <a:extLst>
              <a:ext uri="{FF2B5EF4-FFF2-40B4-BE49-F238E27FC236}">
                <a16:creationId xmlns:a16="http://schemas.microsoft.com/office/drawing/2014/main" id="{1804D85B-24F4-6CDB-12C4-7DDDB74B5D55}"/>
              </a:ext>
            </a:extLst>
          </p:cNvPr>
          <p:cNvSpPr txBox="1"/>
          <p:nvPr/>
        </p:nvSpPr>
        <p:spPr>
          <a:xfrm>
            <a:off x="11628583" y="3645627"/>
            <a:ext cx="5367482" cy="3031599"/>
          </a:xfrm>
          <a:prstGeom prst="rect">
            <a:avLst/>
          </a:prstGeom>
          <a:noFill/>
        </p:spPr>
        <p:txBody>
          <a:bodyPr wrap="square">
            <a:spAutoFit/>
          </a:bodyPr>
          <a:lstStyle/>
          <a:p>
            <a:pPr>
              <a:spcAft>
                <a:spcPts val="600"/>
              </a:spcAft>
            </a:pPr>
            <a:r>
              <a:rPr lang="en-US" sz="1600" b="1" dirty="0">
                <a:latin typeface="Segoe Sans Display Regular"/>
                <a:ea typeface="Segoe Sans Display Regular"/>
              </a:rPr>
              <a:t>Task</a:t>
            </a:r>
            <a:r>
              <a:rPr lang="en-US" sz="1600" dirty="0">
                <a:latin typeface="Segoe Sans Display Regular"/>
                <a:ea typeface="Segoe Sans Display Regular"/>
              </a:rPr>
              <a:t>: Store vectors and run vector similarity queries. </a:t>
            </a:r>
            <a:br>
              <a:rPr lang="en-US" sz="1600" dirty="0">
                <a:latin typeface="Segoe Sans Display Regular"/>
                <a:ea typeface="Segoe Sans Display Regular"/>
              </a:rPr>
            </a:br>
            <a:r>
              <a:rPr lang="en-US" sz="1600" b="1" dirty="0">
                <a:latin typeface="Segoe Sans Display Regular"/>
                <a:ea typeface="Segoe Sans Display Regular"/>
              </a:rPr>
              <a:t>Prompt</a:t>
            </a:r>
            <a:r>
              <a:rPr lang="en-US" sz="1600" dirty="0">
                <a:latin typeface="Segoe Sans Display Regular"/>
                <a:ea typeface="Segoe Sans Display Regular"/>
              </a:rPr>
              <a:t>: </a:t>
            </a:r>
            <a:br>
              <a:rPr lang="en-US" sz="1600" dirty="0">
                <a:latin typeface="Segoe Sans Display Regular"/>
                <a:ea typeface="Segoe Sans Display Regular"/>
              </a:rPr>
            </a:br>
            <a:r>
              <a:rPr lang="en-US" sz="1600" dirty="0">
                <a:latin typeface="Segoe Sans Display Regular"/>
                <a:ea typeface="Segoe Sans Display Regular"/>
              </a:rPr>
              <a:t>“Using Learn MCP, give me the official </a:t>
            </a:r>
            <a:r>
              <a:rPr lang="en-US" sz="1600" b="1" dirty="0">
                <a:latin typeface="Segoe Sans Display Regular"/>
                <a:ea typeface="Segoe Sans Display Regular"/>
              </a:rPr>
              <a:t>Cosmos DB for NoSQL</a:t>
            </a:r>
            <a:r>
              <a:rPr lang="en-US" sz="1600" dirty="0">
                <a:latin typeface="Segoe Sans Display Regular"/>
                <a:ea typeface="Segoe Sans Display Regular"/>
              </a:rPr>
              <a:t> steps to create a </a:t>
            </a:r>
            <a:r>
              <a:rPr lang="en-US" sz="1600" b="1" dirty="0">
                <a:latin typeface="Segoe Sans Display Regular"/>
                <a:ea typeface="Segoe Sans Display Regular"/>
              </a:rPr>
              <a:t>vector index</a:t>
            </a:r>
            <a:r>
              <a:rPr lang="en-US" sz="1600" dirty="0">
                <a:latin typeface="Segoe Sans Display Regular"/>
                <a:ea typeface="Segoe Sans Display Regular"/>
              </a:rPr>
              <a:t>, insert docs with vectors, and run a similarity query in </a:t>
            </a:r>
            <a:r>
              <a:rPr lang="en-US" sz="1600" b="1" dirty="0">
                <a:latin typeface="Segoe Sans Display Regular"/>
                <a:ea typeface="Segoe Sans Display Regular"/>
              </a:rPr>
              <a:t>Python</a:t>
            </a:r>
            <a:r>
              <a:rPr lang="en-US" sz="1600" dirty="0">
                <a:latin typeface="Segoe Sans Display Regular"/>
                <a:ea typeface="Segoe Sans Display Regular"/>
              </a:rPr>
              <a:t>. Also include RU cost tips.” </a:t>
            </a:r>
            <a:br>
              <a:rPr lang="en-US" sz="1600" dirty="0">
                <a:latin typeface="Segoe Sans Display Regular"/>
                <a:ea typeface="Segoe Sans Display Regular"/>
              </a:rPr>
            </a:br>
            <a:r>
              <a:rPr lang="en-US" sz="1600" b="1" dirty="0">
                <a:latin typeface="Segoe Sans Display Regular"/>
                <a:ea typeface="Segoe Sans Display Regular"/>
              </a:rPr>
              <a:t>Typical output</a:t>
            </a:r>
            <a:r>
              <a:rPr lang="en-US" sz="1600" dirty="0">
                <a:latin typeface="Segoe Sans Display Regular"/>
                <a:ea typeface="Segoe Sans Display Regular"/>
              </a:rPr>
              <a:t>: </a:t>
            </a:r>
          </a:p>
          <a:p>
            <a:pPr lvl="0">
              <a:spcAft>
                <a:spcPts val="600"/>
              </a:spcAft>
            </a:pPr>
            <a:r>
              <a:rPr lang="en-US" sz="1600" dirty="0">
                <a:latin typeface="Segoe Sans Display Regular"/>
                <a:ea typeface="Segoe Sans Display Regular"/>
              </a:rPr>
              <a:t>Container definition with vector policy and partition key advice. </a:t>
            </a:r>
          </a:p>
          <a:p>
            <a:pPr lvl="0">
              <a:spcAft>
                <a:spcPts val="600"/>
              </a:spcAft>
            </a:pPr>
            <a:r>
              <a:rPr lang="en-US" sz="1600" b="1" dirty="0">
                <a:latin typeface="Segoe Sans Display Regular"/>
                <a:ea typeface="Segoe Sans Display Regular"/>
              </a:rPr>
              <a:t>Python</a:t>
            </a:r>
            <a:r>
              <a:rPr lang="en-US" sz="1600" dirty="0">
                <a:latin typeface="Segoe Sans Display Regular"/>
                <a:ea typeface="Segoe Sans Display Regular"/>
              </a:rPr>
              <a:t> CRUD + vector query example. </a:t>
            </a:r>
          </a:p>
          <a:p>
            <a:pPr lvl="0">
              <a:spcAft>
                <a:spcPts val="600"/>
              </a:spcAft>
            </a:pPr>
            <a:r>
              <a:rPr lang="en-US" sz="1600" dirty="0">
                <a:latin typeface="Segoe Sans Display Regular"/>
                <a:ea typeface="Segoe Sans Display Regular"/>
              </a:rPr>
              <a:t>RU optimization and TTL/point-read tips. </a:t>
            </a:r>
          </a:p>
        </p:txBody>
      </p:sp>
      <p:sp>
        <p:nvSpPr>
          <p:cNvPr id="10" name="MCP Servers">
            <a:extLst>
              <a:ext uri="{FF2B5EF4-FFF2-40B4-BE49-F238E27FC236}">
                <a16:creationId xmlns:a16="http://schemas.microsoft.com/office/drawing/2014/main" id="{44832832-FEBE-7D24-4C67-AB06B1CF7BA2}"/>
              </a:ext>
            </a:extLst>
          </p:cNvPr>
          <p:cNvSpPr/>
          <p:nvPr/>
        </p:nvSpPr>
        <p:spPr>
          <a:xfrm>
            <a:off x="11716512"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6) Cosmos DB (NoSQL) + Vector indexing </a:t>
            </a:r>
            <a:r>
              <a:rPr lang="en-US" sz="2400" b="1" dirty="0" err="1">
                <a:latin typeface="Segoe UI Semibold" panose="020B0702040204020203" pitchFamily="34" charset="0"/>
                <a:cs typeface="Segoe UI Semibold" panose="020B0702040204020203" pitchFamily="34" charset="0"/>
              </a:rPr>
              <a:t>quickstart</a:t>
            </a:r>
            <a:endParaRPr lang="en-US" sz="2400"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1763817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67E8E-F044-1210-1332-F8EC5F68C123}"/>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B6DB067B-5B51-9A35-FF4D-43C90F8C051F}"/>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3" name="Learn about using MCP Servers in GitHub Copilot Get started with MCP Servers Build Agents using MCP on Azure">
            <a:extLst>
              <a:ext uri="{FF2B5EF4-FFF2-40B4-BE49-F238E27FC236}">
                <a16:creationId xmlns:a16="http://schemas.microsoft.com/office/drawing/2014/main" id="{BE578650-BF52-93D1-A90E-05987659F12D}"/>
              </a:ext>
            </a:extLst>
          </p:cNvPr>
          <p:cNvSpPr/>
          <p:nvPr/>
        </p:nvSpPr>
        <p:spPr>
          <a:xfrm>
            <a:off x="6145890" y="3645627"/>
            <a:ext cx="4993103" cy="41682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rPr>
              <a:t>Task</a:t>
            </a:r>
            <a:r>
              <a:rPr lang="en-US" sz="1600" dirty="0">
                <a:latin typeface="Segoe Sans Display Regular"/>
              </a:rPr>
              <a:t>: Receive session-enabled messages in order. </a:t>
            </a:r>
            <a:br>
              <a:rPr lang="en-US" sz="1600" dirty="0">
                <a:latin typeface="Segoe Sans Display Regular"/>
              </a:rPr>
            </a:br>
            <a:r>
              <a:rPr lang="en-US" sz="1600" b="1" dirty="0">
                <a:latin typeface="Segoe Sans Display Regular"/>
              </a:rPr>
              <a:t>Prompt</a:t>
            </a:r>
            <a:r>
              <a:rPr lang="en-US" sz="1600" dirty="0">
                <a:latin typeface="Segoe Sans Display Regular"/>
              </a:rPr>
              <a:t>: </a:t>
            </a:r>
            <a:br>
              <a:rPr lang="en-US" sz="1600" dirty="0">
                <a:latin typeface="Segoe Sans Display Regular"/>
              </a:rPr>
            </a:br>
            <a:r>
              <a:rPr lang="en-US" sz="1600" dirty="0">
                <a:latin typeface="Segoe Sans Display Regular"/>
              </a:rPr>
              <a:t>“Use Learn MCP to show the recommended way to process </a:t>
            </a:r>
            <a:r>
              <a:rPr lang="en-US" sz="1600" b="1" dirty="0">
                <a:latin typeface="Segoe Sans Display Regular"/>
              </a:rPr>
              <a:t>Azure Service Bus</a:t>
            </a:r>
            <a:r>
              <a:rPr lang="en-US" sz="1600" dirty="0">
                <a:latin typeface="Segoe Sans Display Regular"/>
              </a:rPr>
              <a:t> </a:t>
            </a:r>
            <a:r>
              <a:rPr lang="en-US" sz="1600" b="1" dirty="0">
                <a:latin typeface="Segoe Sans Display Regular"/>
              </a:rPr>
              <a:t>session-enabled</a:t>
            </a:r>
            <a:r>
              <a:rPr lang="en-US" sz="1600" dirty="0">
                <a:latin typeface="Segoe Sans Display Regular"/>
              </a:rPr>
              <a:t> queues with </a:t>
            </a:r>
            <a:r>
              <a:rPr lang="en-US" sz="1600" b="1" dirty="0">
                <a:latin typeface="Segoe Sans Display Regular"/>
              </a:rPr>
              <a:t>.NET</a:t>
            </a:r>
            <a:r>
              <a:rPr lang="en-US" sz="1600" dirty="0">
                <a:latin typeface="Segoe Sans Display Regular"/>
              </a:rPr>
              <a:t>. Include example code for accepting a session, renewing locks, and handling dead-lettering.” </a:t>
            </a:r>
            <a:br>
              <a:rPr lang="en-US" sz="1600" dirty="0">
                <a:latin typeface="Segoe Sans Display Regular"/>
              </a:rPr>
            </a:br>
            <a:r>
              <a:rPr lang="en-US" sz="1600" b="1" dirty="0">
                <a:latin typeface="Segoe Sans Display Regular"/>
              </a:rPr>
              <a:t>Typical output</a:t>
            </a:r>
            <a:r>
              <a:rPr lang="en-US" sz="1600" dirty="0">
                <a:latin typeface="Segoe Sans Display Regular"/>
              </a:rPr>
              <a:t>: </a:t>
            </a:r>
          </a:p>
          <a:p>
            <a:pPr lvl="0">
              <a:spcAft>
                <a:spcPts val="600"/>
              </a:spcAft>
            </a:pPr>
            <a:r>
              <a:rPr lang="en-US" sz="1600" b="1" dirty="0">
                <a:latin typeface="Segoe Sans Display Regular"/>
              </a:rPr>
              <a:t>C#</a:t>
            </a:r>
            <a:r>
              <a:rPr lang="en-US" sz="1600" dirty="0">
                <a:latin typeface="Segoe Sans Display Regular"/>
              </a:rPr>
              <a:t> sample with </a:t>
            </a:r>
            <a:r>
              <a:rPr lang="en-US" sz="1600" dirty="0" err="1">
                <a:latin typeface="Segoe Sans Display Regular"/>
              </a:rPr>
              <a:t>ServiceBusClient</a:t>
            </a:r>
            <a:r>
              <a:rPr lang="en-US" sz="1600" dirty="0">
                <a:latin typeface="Segoe Sans Display Regular"/>
              </a:rPr>
              <a:t>/</a:t>
            </a:r>
            <a:r>
              <a:rPr lang="en-US" sz="1600" dirty="0" err="1">
                <a:latin typeface="Segoe Sans Display Regular"/>
              </a:rPr>
              <a:t>AcceptNextSessionAsync</a:t>
            </a:r>
            <a:r>
              <a:rPr lang="en-US" sz="1600" dirty="0">
                <a:latin typeface="Segoe Sans Display Regular"/>
              </a:rPr>
              <a:t>. </a:t>
            </a:r>
          </a:p>
          <a:p>
            <a:pPr lvl="0">
              <a:spcAft>
                <a:spcPts val="600"/>
              </a:spcAft>
            </a:pPr>
            <a:r>
              <a:rPr lang="en-US" sz="1600" dirty="0">
                <a:latin typeface="Segoe Sans Display Regular"/>
              </a:rPr>
              <a:t>Lock renewal pattern, prefetch guidance, retries. </a:t>
            </a:r>
          </a:p>
          <a:p>
            <a:pPr lvl="0">
              <a:spcAft>
                <a:spcPts val="600"/>
              </a:spcAft>
            </a:pPr>
            <a:r>
              <a:rPr lang="en-US" sz="1600" dirty="0">
                <a:latin typeface="Segoe Sans Display Regular"/>
              </a:rPr>
              <a:t>DLQ handling and observability (metrics/traces). </a:t>
            </a:r>
          </a:p>
        </p:txBody>
      </p:sp>
      <p:sp>
        <p:nvSpPr>
          <p:cNvPr id="4" name="MCP Servers">
            <a:extLst>
              <a:ext uri="{FF2B5EF4-FFF2-40B4-BE49-F238E27FC236}">
                <a16:creationId xmlns:a16="http://schemas.microsoft.com/office/drawing/2014/main" id="{4A8023CC-545C-4837-451C-3820CDB74397}"/>
              </a:ext>
            </a:extLst>
          </p:cNvPr>
          <p:cNvSpPr/>
          <p:nvPr/>
        </p:nvSpPr>
        <p:spPr>
          <a:xfrm>
            <a:off x="6136839"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8) Service Bus sessions &amp; ordered processing</a:t>
            </a:r>
            <a:r>
              <a:rPr lang="en-US" sz="2400" dirty="0">
                <a:latin typeface="Segoe UI Semibold" panose="020B0702040204020203" pitchFamily="34" charset="0"/>
                <a:cs typeface="Segoe UI Semibold" panose="020B0702040204020203" pitchFamily="34" charset="0"/>
              </a:rPr>
              <a:t> </a:t>
            </a:r>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18FE00A6-375B-35B0-31C8-9C00B5EFB3D5}"/>
              </a:ext>
            </a:extLst>
          </p:cNvPr>
          <p:cNvSpPr/>
          <p:nvPr/>
        </p:nvSpPr>
        <p:spPr>
          <a:xfrm>
            <a:off x="352162" y="3645627"/>
            <a:ext cx="5304137" cy="416613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rPr>
              <a:t>Task</a:t>
            </a:r>
            <a:r>
              <a:rPr lang="en-US" sz="1600" dirty="0">
                <a:latin typeface="Segoe Sans Display Regular"/>
              </a:rPr>
              <a:t>: Connect an existing Kafka app to Azure Event Hubs. </a:t>
            </a:r>
            <a:br>
              <a:rPr lang="en-US" sz="1600" dirty="0">
                <a:latin typeface="Segoe Sans Display Regular"/>
              </a:rPr>
            </a:br>
            <a:r>
              <a:rPr lang="en-US" sz="1600" b="1" dirty="0">
                <a:latin typeface="Segoe Sans Display Regular"/>
              </a:rPr>
              <a:t>Prompt</a:t>
            </a:r>
            <a:r>
              <a:rPr lang="en-US" sz="1600" dirty="0">
                <a:latin typeface="Segoe Sans Display Regular"/>
              </a:rPr>
              <a:t>: </a:t>
            </a:r>
            <a:br>
              <a:rPr lang="en-US" sz="1600" dirty="0">
                <a:latin typeface="Segoe Sans Display Regular"/>
              </a:rPr>
            </a:br>
            <a:r>
              <a:rPr lang="en-US" sz="1600" dirty="0">
                <a:latin typeface="Segoe Sans Display Regular"/>
              </a:rPr>
              <a:t>“Find the latest official guidance for </a:t>
            </a:r>
            <a:r>
              <a:rPr lang="en-US" sz="1600" b="1" dirty="0">
                <a:latin typeface="Segoe Sans Display Regular"/>
              </a:rPr>
              <a:t>Azure Event Hubs – Kafka endpoint</a:t>
            </a:r>
            <a:r>
              <a:rPr lang="en-US" sz="1600" dirty="0">
                <a:latin typeface="Segoe Sans Display Regular"/>
              </a:rPr>
              <a:t>. Show </a:t>
            </a:r>
            <a:r>
              <a:rPr lang="en-US" sz="1600" b="1" dirty="0">
                <a:latin typeface="Segoe Sans Display Regular"/>
              </a:rPr>
              <a:t>Java</a:t>
            </a:r>
            <a:r>
              <a:rPr lang="en-US" sz="1600" dirty="0">
                <a:latin typeface="Segoe Sans Display Regular"/>
              </a:rPr>
              <a:t> producer/consumer config (bootstrap server, SAS auth), partitioning, and common pitfalls (max message size, batch).” </a:t>
            </a:r>
            <a:br>
              <a:rPr lang="en-US" sz="1600" dirty="0">
                <a:latin typeface="Segoe Sans Display Regular"/>
              </a:rPr>
            </a:br>
            <a:r>
              <a:rPr lang="en-US" sz="1600" b="1" dirty="0">
                <a:latin typeface="Segoe Sans Display Regular"/>
              </a:rPr>
              <a:t>Typical output</a:t>
            </a:r>
            <a:r>
              <a:rPr lang="en-US" sz="1600" dirty="0">
                <a:latin typeface="Segoe Sans Display Regular"/>
              </a:rPr>
              <a:t>: </a:t>
            </a:r>
          </a:p>
          <a:p>
            <a:pPr lvl="0">
              <a:spcAft>
                <a:spcPts val="600"/>
              </a:spcAft>
            </a:pPr>
            <a:r>
              <a:rPr lang="en-US" sz="1600" dirty="0">
                <a:latin typeface="Segoe Sans Display Regular"/>
              </a:rPr>
              <a:t>Broker/port syntax, SAS key usage, TLS requirements. </a:t>
            </a:r>
          </a:p>
          <a:p>
            <a:pPr lvl="0">
              <a:spcAft>
                <a:spcPts val="600"/>
              </a:spcAft>
            </a:pPr>
            <a:r>
              <a:rPr lang="en-US" sz="1600" b="1" dirty="0">
                <a:latin typeface="Segoe Sans Display Regular"/>
              </a:rPr>
              <a:t>Java</a:t>
            </a:r>
            <a:r>
              <a:rPr lang="en-US" sz="1600" dirty="0">
                <a:latin typeface="Segoe Sans Display Regular"/>
              </a:rPr>
              <a:t> Kafka producer/consumer sample configs + send/receive code. </a:t>
            </a:r>
          </a:p>
          <a:p>
            <a:pPr lvl="0">
              <a:spcAft>
                <a:spcPts val="600"/>
              </a:spcAft>
            </a:pPr>
            <a:r>
              <a:rPr lang="en-US" sz="1600" dirty="0">
                <a:latin typeface="Segoe Sans Display Regular"/>
              </a:rPr>
              <a:t>Limits (throughput units), ordering, and idempotence notes. </a:t>
            </a:r>
          </a:p>
        </p:txBody>
      </p:sp>
      <p:sp>
        <p:nvSpPr>
          <p:cNvPr id="6" name="Learn MCP Server">
            <a:extLst>
              <a:ext uri="{FF2B5EF4-FFF2-40B4-BE49-F238E27FC236}">
                <a16:creationId xmlns:a16="http://schemas.microsoft.com/office/drawing/2014/main" id="{76B28A75-D474-0D2E-6FFA-8915441860AF}"/>
              </a:ext>
            </a:extLst>
          </p:cNvPr>
          <p:cNvSpPr/>
          <p:nvPr/>
        </p:nvSpPr>
        <p:spPr>
          <a:xfrm>
            <a:off x="342987" y="2257453"/>
            <a:ext cx="4714773" cy="3623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7) Event Hubs with Kafka clients (lift &amp; shift)</a:t>
            </a:r>
            <a:r>
              <a:rPr lang="en-US" sz="2400" dirty="0">
                <a:latin typeface="Segoe UI Semibold" panose="020B0702040204020203" pitchFamily="34" charset="0"/>
                <a:cs typeface="Segoe UI Semibold" panose="020B0702040204020203" pitchFamily="34" charset="0"/>
              </a:rPr>
              <a:t> </a:t>
            </a:r>
          </a:p>
        </p:txBody>
      </p:sp>
      <p:sp>
        <p:nvSpPr>
          <p:cNvPr id="8" name="TextBox 7">
            <a:extLst>
              <a:ext uri="{FF2B5EF4-FFF2-40B4-BE49-F238E27FC236}">
                <a16:creationId xmlns:a16="http://schemas.microsoft.com/office/drawing/2014/main" id="{233F02DB-0BD6-41CE-FA71-CF8A86DA5604}"/>
              </a:ext>
            </a:extLst>
          </p:cNvPr>
          <p:cNvSpPr txBox="1"/>
          <p:nvPr/>
        </p:nvSpPr>
        <p:spPr>
          <a:xfrm>
            <a:off x="11628583" y="3645627"/>
            <a:ext cx="5367482" cy="3277820"/>
          </a:xfrm>
          <a:prstGeom prst="rect">
            <a:avLst/>
          </a:prstGeom>
          <a:noFill/>
        </p:spPr>
        <p:txBody>
          <a:bodyPr wrap="square">
            <a:spAutoFit/>
          </a:bodyPr>
          <a:lstStyle/>
          <a:p>
            <a:pPr>
              <a:spcAft>
                <a:spcPts val="600"/>
              </a:spcAft>
            </a:pPr>
            <a:r>
              <a:rPr lang="en-US" sz="1600" b="1" dirty="0">
                <a:latin typeface="Segoe Sans Display Regular"/>
              </a:rPr>
              <a:t>Task</a:t>
            </a:r>
            <a:r>
              <a:rPr lang="en-US" sz="1600" dirty="0">
                <a:latin typeface="Segoe Sans Display Regular"/>
              </a:rPr>
              <a:t>: Send mail via Graph without user interaction. </a:t>
            </a:r>
            <a:br>
              <a:rPr lang="en-US" sz="1600" dirty="0">
                <a:latin typeface="Segoe Sans Display Regular"/>
              </a:rPr>
            </a:br>
            <a:r>
              <a:rPr lang="en-US" sz="1600" b="1" dirty="0">
                <a:latin typeface="Segoe Sans Display Regular"/>
              </a:rPr>
              <a:t>Prompt</a:t>
            </a:r>
            <a:r>
              <a:rPr lang="en-US" sz="1600" dirty="0">
                <a:latin typeface="Segoe Sans Display Regular"/>
              </a:rPr>
              <a:t>: </a:t>
            </a:r>
            <a:br>
              <a:rPr lang="en-US" sz="1600" dirty="0">
                <a:latin typeface="Segoe Sans Display Regular"/>
              </a:rPr>
            </a:br>
            <a:r>
              <a:rPr lang="en-US" sz="1600" dirty="0">
                <a:latin typeface="Segoe Sans Display Regular"/>
              </a:rPr>
              <a:t>“Pull the latest </a:t>
            </a:r>
            <a:r>
              <a:rPr lang="en-US" sz="1600" b="1" dirty="0">
                <a:latin typeface="Segoe Sans Display Regular"/>
              </a:rPr>
              <a:t>Microsoft Graph</a:t>
            </a:r>
            <a:r>
              <a:rPr lang="en-US" sz="1600" dirty="0">
                <a:latin typeface="Segoe Sans Display Regular"/>
              </a:rPr>
              <a:t> docs for </a:t>
            </a:r>
            <a:r>
              <a:rPr lang="en-US" sz="1600" b="1" dirty="0">
                <a:latin typeface="Segoe Sans Display Regular"/>
              </a:rPr>
              <a:t>app-only</a:t>
            </a:r>
            <a:r>
              <a:rPr lang="en-US" sz="1600" dirty="0">
                <a:latin typeface="Segoe Sans Display Regular"/>
              </a:rPr>
              <a:t> auth via </a:t>
            </a:r>
            <a:r>
              <a:rPr lang="en-US" sz="1600" b="1" dirty="0">
                <a:latin typeface="Segoe Sans Display Regular"/>
              </a:rPr>
              <a:t>Entra ID</a:t>
            </a:r>
            <a:r>
              <a:rPr lang="en-US" sz="1600" dirty="0">
                <a:latin typeface="Segoe Sans Display Regular"/>
              </a:rPr>
              <a:t> and send an email from a shared mailbox in </a:t>
            </a:r>
            <a:r>
              <a:rPr lang="en-US" sz="1600" b="1" dirty="0">
                <a:latin typeface="Segoe Sans Display Regular"/>
              </a:rPr>
              <a:t>Python</a:t>
            </a:r>
            <a:r>
              <a:rPr lang="en-US" sz="1600" dirty="0">
                <a:latin typeface="Segoe Sans Display Regular"/>
              </a:rPr>
              <a:t>. Include required permissions, token acquisition, and Graph endpoint.” </a:t>
            </a:r>
            <a:br>
              <a:rPr lang="en-US" sz="1600" dirty="0">
                <a:latin typeface="Segoe Sans Display Regular"/>
              </a:rPr>
            </a:br>
            <a:r>
              <a:rPr lang="en-US" sz="1600" b="1" dirty="0">
                <a:latin typeface="Segoe Sans Display Regular"/>
              </a:rPr>
              <a:t>Typical output</a:t>
            </a:r>
            <a:r>
              <a:rPr lang="en-US" sz="1600" dirty="0">
                <a:latin typeface="Segoe Sans Display Regular"/>
              </a:rPr>
              <a:t>: </a:t>
            </a:r>
          </a:p>
          <a:p>
            <a:pPr lvl="0">
              <a:spcAft>
                <a:spcPts val="600"/>
              </a:spcAft>
            </a:pPr>
            <a:r>
              <a:rPr lang="en-US" sz="1600" dirty="0">
                <a:latin typeface="Segoe Sans Display Regular"/>
              </a:rPr>
              <a:t>App registration steps, </a:t>
            </a:r>
            <a:r>
              <a:rPr lang="en-US" sz="1600" dirty="0" err="1">
                <a:latin typeface="Segoe Sans Display Regular"/>
              </a:rPr>
              <a:t>Mail.Send</a:t>
            </a:r>
            <a:r>
              <a:rPr lang="en-US" sz="1600" dirty="0">
                <a:latin typeface="Segoe Sans Display Regular"/>
              </a:rPr>
              <a:t> Application permission, admin consent. </a:t>
            </a:r>
          </a:p>
          <a:p>
            <a:pPr lvl="0">
              <a:spcAft>
                <a:spcPts val="600"/>
              </a:spcAft>
            </a:pPr>
            <a:r>
              <a:rPr lang="en-US" sz="1600" b="1" dirty="0">
                <a:latin typeface="Segoe Sans Display Regular"/>
              </a:rPr>
              <a:t>Python</a:t>
            </a:r>
            <a:r>
              <a:rPr lang="en-US" sz="1600" dirty="0">
                <a:latin typeface="Segoe Sans Display Regular"/>
              </a:rPr>
              <a:t> sample using </a:t>
            </a:r>
            <a:r>
              <a:rPr lang="en-US" sz="1600" dirty="0" err="1">
                <a:latin typeface="Segoe Sans Display Regular"/>
              </a:rPr>
              <a:t>msal</a:t>
            </a:r>
            <a:r>
              <a:rPr lang="en-US" sz="1600" dirty="0">
                <a:latin typeface="Segoe Sans Display Regular"/>
              </a:rPr>
              <a:t> to get token and POST /</a:t>
            </a:r>
            <a:r>
              <a:rPr lang="en-US" sz="1600" dirty="0" err="1">
                <a:latin typeface="Segoe Sans Display Regular"/>
              </a:rPr>
              <a:t>sendMail</a:t>
            </a:r>
            <a:r>
              <a:rPr lang="en-US" sz="1600" dirty="0">
                <a:latin typeface="Segoe Sans Display Regular"/>
              </a:rPr>
              <a:t>. </a:t>
            </a:r>
          </a:p>
          <a:p>
            <a:pPr lvl="0">
              <a:spcAft>
                <a:spcPts val="600"/>
              </a:spcAft>
            </a:pPr>
            <a:r>
              <a:rPr lang="en-US" sz="1600" dirty="0">
                <a:latin typeface="Segoe Sans Display Regular"/>
              </a:rPr>
              <a:t>Notes on throttling, retry-after, and error decoding. </a:t>
            </a:r>
          </a:p>
        </p:txBody>
      </p:sp>
      <p:sp>
        <p:nvSpPr>
          <p:cNvPr id="10" name="MCP Servers">
            <a:extLst>
              <a:ext uri="{FF2B5EF4-FFF2-40B4-BE49-F238E27FC236}">
                <a16:creationId xmlns:a16="http://schemas.microsoft.com/office/drawing/2014/main" id="{6A100F6C-8A6E-7ADF-4934-404E41BAA33D}"/>
              </a:ext>
            </a:extLst>
          </p:cNvPr>
          <p:cNvSpPr/>
          <p:nvPr/>
        </p:nvSpPr>
        <p:spPr>
          <a:xfrm>
            <a:off x="11716512"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9) Auth to Microsoft Graph with app-only (client credentials)</a:t>
            </a:r>
            <a:r>
              <a:rPr lang="en-US" sz="2400" dirty="0">
                <a:latin typeface="Segoe UI Semibold" panose="020B0702040204020203" pitchFamily="34" charset="0"/>
                <a:cs typeface="Segoe UI Semibold" panose="020B0702040204020203" pitchFamily="34" charset="0"/>
              </a:rPr>
              <a:t> </a:t>
            </a:r>
          </a:p>
        </p:txBody>
      </p:sp>
      <p:sp>
        <p:nvSpPr>
          <p:cNvPr id="7" name="Sources  where to get help">
            <a:extLst>
              <a:ext uri="{FF2B5EF4-FFF2-40B4-BE49-F238E27FC236}">
                <a16:creationId xmlns:a16="http://schemas.microsoft.com/office/drawing/2014/main" id="{BD298710-4782-5B3B-09DD-E17E72F17BE9}"/>
              </a:ext>
            </a:extLst>
          </p:cNvPr>
          <p:cNvSpPr/>
          <p:nvPr/>
        </p:nvSpPr>
        <p:spPr>
          <a:xfrm>
            <a:off x="643726" y="675212"/>
            <a:ext cx="12721292" cy="52487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4125"/>
              </a:lnSpc>
              <a:spcAft>
                <a:spcPts val="1050"/>
              </a:spcAft>
            </a:pPr>
            <a:r>
              <a:rPr lang="en-US" sz="3600" kern="0" spc="-75" dirty="0">
                <a:solidFill>
                  <a:srgbClr val="FFFFFF"/>
                </a:solidFill>
                <a:latin typeface="Segoe Sans Display Semibold" pitchFamily="34" charset="0"/>
                <a:ea typeface="Segoe Sans Display Semibold" pitchFamily="34" charset="-122"/>
                <a:cs typeface="Segoe Sans Display Semibold" pitchFamily="34" charset="-120"/>
              </a:rPr>
              <a:t>Microsoft Learn MCP Server : Example use cases (continued)</a:t>
            </a:r>
            <a:endParaRPr lang="en-US" sz="3600" dirty="0"/>
          </a:p>
        </p:txBody>
      </p:sp>
    </p:spTree>
    <p:extLst>
      <p:ext uri="{BB962C8B-B14F-4D97-AF65-F5344CB8AC3E}">
        <p14:creationId xmlns:p14="http://schemas.microsoft.com/office/powerpoint/2010/main" val="5653217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38636-22FE-C473-7D71-D202AEAB9E7A}"/>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B98CD4BA-3AA0-3F2A-E425-47502C9E518C}"/>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3" name="Learn about using MCP Servers in GitHub Copilot Get started with MCP Servers Build Agents using MCP on Azure">
            <a:extLst>
              <a:ext uri="{FF2B5EF4-FFF2-40B4-BE49-F238E27FC236}">
                <a16:creationId xmlns:a16="http://schemas.microsoft.com/office/drawing/2014/main" id="{E6C1540A-43D7-0D1E-BE01-9316E8A861B8}"/>
              </a:ext>
            </a:extLst>
          </p:cNvPr>
          <p:cNvSpPr/>
          <p:nvPr/>
        </p:nvSpPr>
        <p:spPr>
          <a:xfrm>
            <a:off x="6145890" y="3645627"/>
            <a:ext cx="4993103" cy="41682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rPr>
              <a:t>Task</a:t>
            </a:r>
            <a:r>
              <a:rPr lang="en-US" sz="1600" dirty="0">
                <a:latin typeface="Segoe Sans Display Regular"/>
              </a:rPr>
              <a:t>: Connect to Azure SQL from App Service using MI. </a:t>
            </a:r>
            <a:br>
              <a:rPr lang="en-US" sz="1600" dirty="0">
                <a:latin typeface="Segoe Sans Display Regular"/>
              </a:rPr>
            </a:br>
            <a:r>
              <a:rPr lang="en-US" sz="1600" b="1" dirty="0">
                <a:latin typeface="Segoe Sans Display Regular"/>
              </a:rPr>
              <a:t>Prompt</a:t>
            </a:r>
            <a:r>
              <a:rPr lang="en-US" sz="1600" dirty="0">
                <a:latin typeface="Segoe Sans Display Regular"/>
              </a:rPr>
              <a:t>: </a:t>
            </a:r>
            <a:br>
              <a:rPr lang="en-US" sz="1600" dirty="0">
                <a:latin typeface="Segoe Sans Display Regular"/>
              </a:rPr>
            </a:br>
            <a:r>
              <a:rPr lang="en-US" sz="1600" dirty="0">
                <a:latin typeface="Segoe Sans Display Regular"/>
              </a:rPr>
              <a:t>“Fetch latest docs on connecting </a:t>
            </a:r>
            <a:r>
              <a:rPr lang="en-US" sz="1600" b="1" dirty="0">
                <a:latin typeface="Segoe Sans Display Regular"/>
              </a:rPr>
              <a:t>Azure SQL</a:t>
            </a:r>
            <a:r>
              <a:rPr lang="en-US" sz="1600" dirty="0">
                <a:latin typeface="Segoe Sans Display Regular"/>
              </a:rPr>
              <a:t> using </a:t>
            </a:r>
            <a:r>
              <a:rPr lang="en-US" sz="1600" b="1" dirty="0">
                <a:latin typeface="Segoe Sans Display Regular"/>
              </a:rPr>
              <a:t>Managed Identity</a:t>
            </a:r>
            <a:r>
              <a:rPr lang="en-US" sz="1600" dirty="0">
                <a:latin typeface="Segoe Sans Display Regular"/>
              </a:rPr>
              <a:t> from </a:t>
            </a:r>
            <a:r>
              <a:rPr lang="en-US" sz="1600" b="1" dirty="0">
                <a:latin typeface="Segoe Sans Display Regular"/>
              </a:rPr>
              <a:t>.NET</a:t>
            </a:r>
            <a:r>
              <a:rPr lang="en-US" sz="1600" dirty="0">
                <a:latin typeface="Segoe Sans Display Regular"/>
              </a:rPr>
              <a:t> on App Service. Provide connection string format, firewall/</a:t>
            </a:r>
            <a:r>
              <a:rPr lang="en-US" sz="1600" dirty="0" err="1">
                <a:latin typeface="Segoe Sans Display Regular"/>
              </a:rPr>
              <a:t>VNet</a:t>
            </a:r>
            <a:r>
              <a:rPr lang="en-US" sz="1600" dirty="0">
                <a:latin typeface="Segoe Sans Display Regular"/>
              </a:rPr>
              <a:t> considerations, and a minimal </a:t>
            </a:r>
            <a:r>
              <a:rPr lang="en-US" sz="1600" b="1" dirty="0">
                <a:latin typeface="Segoe Sans Display Regular"/>
              </a:rPr>
              <a:t>C#</a:t>
            </a:r>
            <a:r>
              <a:rPr lang="en-US" sz="1600" dirty="0">
                <a:latin typeface="Segoe Sans Display Regular"/>
              </a:rPr>
              <a:t> sample.” </a:t>
            </a:r>
            <a:br>
              <a:rPr lang="en-US" sz="1600" dirty="0">
                <a:latin typeface="Segoe Sans Display Regular"/>
              </a:rPr>
            </a:br>
            <a:r>
              <a:rPr lang="en-US" sz="1600" b="1" dirty="0">
                <a:latin typeface="Segoe Sans Display Regular"/>
              </a:rPr>
              <a:t>Typical output</a:t>
            </a:r>
            <a:r>
              <a:rPr lang="en-US" sz="1600" dirty="0">
                <a:latin typeface="Segoe Sans Display Regular"/>
              </a:rPr>
              <a:t>: </a:t>
            </a:r>
          </a:p>
          <a:p>
            <a:pPr lvl="0">
              <a:spcAft>
                <a:spcPts val="600"/>
              </a:spcAft>
            </a:pPr>
            <a:r>
              <a:rPr lang="en-US" sz="1600" dirty="0">
                <a:latin typeface="Segoe Sans Display Regular"/>
              </a:rPr>
              <a:t>Connection string using Authentication=Active Directory Managed Identity. </a:t>
            </a:r>
          </a:p>
          <a:p>
            <a:pPr lvl="0">
              <a:spcAft>
                <a:spcPts val="600"/>
              </a:spcAft>
            </a:pPr>
            <a:r>
              <a:rPr lang="en-US" sz="1600" b="1" dirty="0">
                <a:latin typeface="Segoe Sans Display Regular"/>
              </a:rPr>
              <a:t>C#</a:t>
            </a:r>
            <a:r>
              <a:rPr lang="en-US" sz="1600" dirty="0">
                <a:latin typeface="Segoe Sans Display Regular"/>
              </a:rPr>
              <a:t> </a:t>
            </a:r>
            <a:r>
              <a:rPr lang="en-US" sz="1600" dirty="0" err="1">
                <a:latin typeface="Segoe Sans Display Regular"/>
              </a:rPr>
              <a:t>SqlConnection</a:t>
            </a:r>
            <a:r>
              <a:rPr lang="en-US" sz="1600" dirty="0">
                <a:latin typeface="Segoe Sans Display Regular"/>
              </a:rPr>
              <a:t> sample; retry/backoff guidance. </a:t>
            </a:r>
          </a:p>
          <a:p>
            <a:pPr lvl="0">
              <a:spcAft>
                <a:spcPts val="600"/>
              </a:spcAft>
            </a:pPr>
            <a:r>
              <a:rPr lang="en-US" sz="1600" dirty="0">
                <a:latin typeface="Segoe Sans Display Regular"/>
              </a:rPr>
              <a:t>Azure SQL network &amp; private endpoint notes. </a:t>
            </a:r>
          </a:p>
        </p:txBody>
      </p:sp>
      <p:sp>
        <p:nvSpPr>
          <p:cNvPr id="4" name="MCP Servers">
            <a:extLst>
              <a:ext uri="{FF2B5EF4-FFF2-40B4-BE49-F238E27FC236}">
                <a16:creationId xmlns:a16="http://schemas.microsoft.com/office/drawing/2014/main" id="{4F2D625F-F470-81BC-3ECB-8D5C36EF147A}"/>
              </a:ext>
            </a:extLst>
          </p:cNvPr>
          <p:cNvSpPr/>
          <p:nvPr/>
        </p:nvSpPr>
        <p:spPr>
          <a:xfrm>
            <a:off x="6136839"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11) Azure SQL with Managed Identity (no passwords)</a:t>
            </a:r>
            <a:r>
              <a:rPr lang="en-US" sz="2400" dirty="0">
                <a:latin typeface="Segoe UI Semibold" panose="020B0702040204020203" pitchFamily="34" charset="0"/>
                <a:cs typeface="Segoe UI Semibold" panose="020B0702040204020203" pitchFamily="34" charset="0"/>
              </a:rPr>
              <a:t> </a:t>
            </a:r>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F397349A-551F-EF73-FC1F-49171A4A9281}"/>
              </a:ext>
            </a:extLst>
          </p:cNvPr>
          <p:cNvSpPr/>
          <p:nvPr/>
        </p:nvSpPr>
        <p:spPr>
          <a:xfrm>
            <a:off x="352162" y="3645627"/>
            <a:ext cx="5304137" cy="416613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latin typeface="Segoe Sans Display Regular"/>
              </a:rPr>
              <a:t>Task</a:t>
            </a:r>
            <a:r>
              <a:rPr lang="en-US" sz="1600" dirty="0">
                <a:latin typeface="Segoe Sans Display Regular"/>
              </a:rPr>
              <a:t>: Run a scheduled job with secrets and MI access. </a:t>
            </a:r>
            <a:br>
              <a:rPr lang="en-US" sz="1600" dirty="0">
                <a:latin typeface="Segoe Sans Display Regular"/>
              </a:rPr>
            </a:br>
            <a:r>
              <a:rPr lang="en-US" sz="1600" b="1" dirty="0">
                <a:latin typeface="Segoe Sans Display Regular"/>
              </a:rPr>
              <a:t>Prompt</a:t>
            </a:r>
            <a:r>
              <a:rPr lang="en-US" sz="1600" dirty="0">
                <a:latin typeface="Segoe Sans Display Regular"/>
              </a:rPr>
              <a:t>: </a:t>
            </a:r>
            <a:br>
              <a:rPr lang="en-US" sz="1600" dirty="0">
                <a:latin typeface="Segoe Sans Display Regular"/>
              </a:rPr>
            </a:br>
            <a:r>
              <a:rPr lang="en-US" sz="1600" dirty="0">
                <a:latin typeface="Segoe Sans Display Regular"/>
              </a:rPr>
              <a:t>“Use Learn MCP to show how to create an </a:t>
            </a:r>
            <a:r>
              <a:rPr lang="en-US" sz="1600" b="1" dirty="0">
                <a:latin typeface="Segoe Sans Display Regular"/>
              </a:rPr>
              <a:t>Azure Container Apps Job</a:t>
            </a:r>
            <a:r>
              <a:rPr lang="en-US" sz="1600" dirty="0">
                <a:latin typeface="Segoe Sans Display Regular"/>
              </a:rPr>
              <a:t> that runs on a </a:t>
            </a:r>
            <a:r>
              <a:rPr lang="en-US" sz="1600" b="1" dirty="0" err="1">
                <a:latin typeface="Segoe Sans Display Regular"/>
              </a:rPr>
              <a:t>cron</a:t>
            </a:r>
            <a:r>
              <a:rPr lang="en-US" sz="1600" b="1" dirty="0">
                <a:latin typeface="Segoe Sans Display Regular"/>
              </a:rPr>
              <a:t> schedule</a:t>
            </a:r>
            <a:r>
              <a:rPr lang="en-US" sz="1600" dirty="0">
                <a:latin typeface="Segoe Sans Display Regular"/>
              </a:rPr>
              <a:t>, pulls a secret, and accesses </a:t>
            </a:r>
            <a:r>
              <a:rPr lang="en-US" sz="1600" b="1" dirty="0">
                <a:latin typeface="Segoe Sans Display Regular"/>
              </a:rPr>
              <a:t>Storage</a:t>
            </a:r>
            <a:r>
              <a:rPr lang="en-US" sz="1600" dirty="0">
                <a:latin typeface="Segoe Sans Display Regular"/>
              </a:rPr>
              <a:t> via </a:t>
            </a:r>
            <a:r>
              <a:rPr lang="en-US" sz="1600" b="1" dirty="0">
                <a:latin typeface="Segoe Sans Display Regular"/>
              </a:rPr>
              <a:t>managed identity</a:t>
            </a:r>
            <a:r>
              <a:rPr lang="en-US" sz="1600" dirty="0">
                <a:latin typeface="Segoe Sans Display Regular"/>
              </a:rPr>
              <a:t>. Provide </a:t>
            </a:r>
            <a:r>
              <a:rPr lang="en-US" sz="1600" b="1" dirty="0">
                <a:latin typeface="Segoe Sans Display Regular"/>
              </a:rPr>
              <a:t>Bicep</a:t>
            </a:r>
            <a:r>
              <a:rPr lang="en-US" sz="1600" dirty="0">
                <a:latin typeface="Segoe Sans Display Regular"/>
              </a:rPr>
              <a:t> and </a:t>
            </a:r>
            <a:r>
              <a:rPr lang="en-US" sz="1600" b="1" dirty="0">
                <a:latin typeface="Segoe Sans Display Regular"/>
              </a:rPr>
              <a:t>Azure CLI</a:t>
            </a:r>
            <a:r>
              <a:rPr lang="en-US" sz="1600" dirty="0">
                <a:latin typeface="Segoe Sans Display Regular"/>
              </a:rPr>
              <a:t>.” </a:t>
            </a:r>
            <a:br>
              <a:rPr lang="en-US" sz="1600" dirty="0">
                <a:latin typeface="Segoe Sans Display Regular"/>
              </a:rPr>
            </a:br>
            <a:r>
              <a:rPr lang="en-US" sz="1600" b="1" dirty="0">
                <a:latin typeface="Segoe Sans Display Regular"/>
              </a:rPr>
              <a:t>Typical output</a:t>
            </a:r>
            <a:r>
              <a:rPr lang="en-US" sz="1600" dirty="0">
                <a:latin typeface="Segoe Sans Display Regular"/>
              </a:rPr>
              <a:t>: </a:t>
            </a:r>
          </a:p>
          <a:p>
            <a:pPr lvl="0">
              <a:spcAft>
                <a:spcPts val="600"/>
              </a:spcAft>
            </a:pPr>
            <a:r>
              <a:rPr lang="en-US" sz="1600" b="1" dirty="0">
                <a:latin typeface="Segoe Sans Display Regular"/>
              </a:rPr>
              <a:t>Bicep</a:t>
            </a:r>
            <a:r>
              <a:rPr lang="en-US" sz="1600" dirty="0">
                <a:latin typeface="Segoe Sans Display Regular"/>
              </a:rPr>
              <a:t>: environment, job definition with schedule, secrets, MI. </a:t>
            </a:r>
          </a:p>
          <a:p>
            <a:pPr lvl="0">
              <a:spcAft>
                <a:spcPts val="600"/>
              </a:spcAft>
            </a:pPr>
            <a:r>
              <a:rPr lang="en-US" sz="1600" b="1" dirty="0" err="1">
                <a:latin typeface="Segoe Sans Display Regular"/>
              </a:rPr>
              <a:t>az</a:t>
            </a:r>
            <a:r>
              <a:rPr lang="en-US" sz="1600" b="1" dirty="0">
                <a:latin typeface="Segoe Sans Display Regular"/>
              </a:rPr>
              <a:t> </a:t>
            </a:r>
            <a:r>
              <a:rPr lang="en-US" sz="1600" b="1" dirty="0" err="1">
                <a:latin typeface="Segoe Sans Display Regular"/>
              </a:rPr>
              <a:t>containerapp</a:t>
            </a:r>
            <a:r>
              <a:rPr lang="en-US" sz="1600" b="1" dirty="0">
                <a:latin typeface="Segoe Sans Display Regular"/>
              </a:rPr>
              <a:t> job</a:t>
            </a:r>
            <a:r>
              <a:rPr lang="en-US" sz="1600" dirty="0">
                <a:latin typeface="Segoe Sans Display Regular"/>
              </a:rPr>
              <a:t> commands for create/update. </a:t>
            </a:r>
          </a:p>
          <a:p>
            <a:pPr lvl="0">
              <a:spcAft>
                <a:spcPts val="600"/>
              </a:spcAft>
            </a:pPr>
            <a:r>
              <a:rPr lang="en-US" sz="1600" dirty="0">
                <a:latin typeface="Segoe Sans Display Regular"/>
              </a:rPr>
              <a:t>Notes on workload profiles, min/max scale, and logging. </a:t>
            </a:r>
          </a:p>
        </p:txBody>
      </p:sp>
      <p:sp>
        <p:nvSpPr>
          <p:cNvPr id="6" name="Learn MCP Server">
            <a:extLst>
              <a:ext uri="{FF2B5EF4-FFF2-40B4-BE49-F238E27FC236}">
                <a16:creationId xmlns:a16="http://schemas.microsoft.com/office/drawing/2014/main" id="{9BCF84BE-D6CE-675F-CD11-62B8B51C71A4}"/>
              </a:ext>
            </a:extLst>
          </p:cNvPr>
          <p:cNvSpPr/>
          <p:nvPr/>
        </p:nvSpPr>
        <p:spPr>
          <a:xfrm>
            <a:off x="342987" y="2257453"/>
            <a:ext cx="4714773" cy="3623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10) Container Apps: jobs, scale, and managed identities</a:t>
            </a:r>
            <a:r>
              <a:rPr lang="en-US" sz="2400" dirty="0">
                <a:latin typeface="Segoe UI Semibold" panose="020B0702040204020203" pitchFamily="34" charset="0"/>
                <a:cs typeface="Segoe UI Semibold" panose="020B0702040204020203" pitchFamily="34" charset="0"/>
              </a:rPr>
              <a:t> </a:t>
            </a:r>
          </a:p>
        </p:txBody>
      </p:sp>
      <p:sp>
        <p:nvSpPr>
          <p:cNvPr id="8" name="TextBox 7">
            <a:extLst>
              <a:ext uri="{FF2B5EF4-FFF2-40B4-BE49-F238E27FC236}">
                <a16:creationId xmlns:a16="http://schemas.microsoft.com/office/drawing/2014/main" id="{E6FC4D10-F60B-A06B-F179-10D34EFBF31B}"/>
              </a:ext>
            </a:extLst>
          </p:cNvPr>
          <p:cNvSpPr txBox="1"/>
          <p:nvPr/>
        </p:nvSpPr>
        <p:spPr>
          <a:xfrm>
            <a:off x="11628583" y="3645627"/>
            <a:ext cx="5367482" cy="2785378"/>
          </a:xfrm>
          <a:prstGeom prst="rect">
            <a:avLst/>
          </a:prstGeom>
          <a:noFill/>
        </p:spPr>
        <p:txBody>
          <a:bodyPr wrap="square">
            <a:spAutoFit/>
          </a:bodyPr>
          <a:lstStyle/>
          <a:p>
            <a:pPr>
              <a:spcAft>
                <a:spcPts val="600"/>
              </a:spcAft>
            </a:pPr>
            <a:r>
              <a:rPr lang="en-US" sz="1600" b="1" dirty="0">
                <a:latin typeface="Segoe Sans Display Regular"/>
              </a:rPr>
              <a:t>Task</a:t>
            </a:r>
            <a:r>
              <a:rPr lang="en-US" sz="1600" dirty="0">
                <a:latin typeface="Segoe Sans Display Regular"/>
              </a:rPr>
              <a:t>: Broadcast messages to web clients securely. </a:t>
            </a:r>
            <a:br>
              <a:rPr lang="en-US" sz="1600" dirty="0">
                <a:latin typeface="Segoe Sans Display Regular"/>
              </a:rPr>
            </a:br>
            <a:r>
              <a:rPr lang="en-US" sz="1600" b="1" dirty="0">
                <a:latin typeface="Segoe Sans Display Regular"/>
              </a:rPr>
              <a:t>Prompt</a:t>
            </a:r>
            <a:r>
              <a:rPr lang="en-US" sz="1600" dirty="0">
                <a:latin typeface="Segoe Sans Display Regular"/>
              </a:rPr>
              <a:t>: </a:t>
            </a:r>
            <a:br>
              <a:rPr lang="en-US" sz="1600" dirty="0">
                <a:latin typeface="Segoe Sans Display Regular"/>
              </a:rPr>
            </a:br>
            <a:r>
              <a:rPr lang="en-US" sz="1600" dirty="0">
                <a:latin typeface="Segoe Sans Display Regular"/>
              </a:rPr>
              <a:t>“Using Learn MCP, give me the latest approach to build </a:t>
            </a:r>
            <a:r>
              <a:rPr lang="en-US" sz="1600" b="1" dirty="0">
                <a:latin typeface="Segoe Sans Display Regular"/>
              </a:rPr>
              <a:t>ASP.NET Core</a:t>
            </a:r>
            <a:r>
              <a:rPr lang="en-US" sz="1600" dirty="0">
                <a:latin typeface="Segoe Sans Display Regular"/>
              </a:rPr>
              <a:t> + </a:t>
            </a:r>
            <a:r>
              <a:rPr lang="en-US" sz="1600" b="1" dirty="0">
                <a:latin typeface="Segoe Sans Display Regular"/>
              </a:rPr>
              <a:t>Azure </a:t>
            </a:r>
            <a:r>
              <a:rPr lang="en-US" sz="1600" b="1" dirty="0" err="1">
                <a:latin typeface="Segoe Sans Display Regular"/>
              </a:rPr>
              <a:t>SignalR</a:t>
            </a:r>
            <a:r>
              <a:rPr lang="en-US" sz="1600" b="1" dirty="0">
                <a:latin typeface="Segoe Sans Display Regular"/>
              </a:rPr>
              <a:t> Service</a:t>
            </a:r>
            <a:r>
              <a:rPr lang="en-US" sz="1600" dirty="0">
                <a:latin typeface="Segoe Sans Display Regular"/>
              </a:rPr>
              <a:t> for server-to-client broadcasts with </a:t>
            </a:r>
            <a:r>
              <a:rPr lang="en-US" sz="1600" b="1" dirty="0">
                <a:latin typeface="Segoe Sans Display Regular"/>
              </a:rPr>
              <a:t>managed identity</a:t>
            </a:r>
            <a:r>
              <a:rPr lang="en-US" sz="1600" dirty="0">
                <a:latin typeface="Segoe Sans Display Regular"/>
              </a:rPr>
              <a:t> and </a:t>
            </a:r>
            <a:r>
              <a:rPr lang="en-US" sz="1600" b="1" dirty="0">
                <a:latin typeface="Segoe Sans Display Regular"/>
              </a:rPr>
              <a:t>sticky sessions</a:t>
            </a:r>
            <a:r>
              <a:rPr lang="en-US" sz="1600" dirty="0">
                <a:latin typeface="Segoe Sans Display Regular"/>
              </a:rPr>
              <a:t> notes.” </a:t>
            </a:r>
            <a:br>
              <a:rPr lang="en-US" sz="1600" dirty="0">
                <a:latin typeface="Segoe Sans Display Regular"/>
              </a:rPr>
            </a:br>
            <a:r>
              <a:rPr lang="en-US" sz="1600" b="1" dirty="0">
                <a:latin typeface="Segoe Sans Display Regular"/>
              </a:rPr>
              <a:t>Typical output</a:t>
            </a:r>
            <a:r>
              <a:rPr lang="en-US" sz="1600" dirty="0">
                <a:latin typeface="Segoe Sans Display Regular"/>
              </a:rPr>
              <a:t>: </a:t>
            </a:r>
          </a:p>
          <a:p>
            <a:pPr lvl="0">
              <a:spcAft>
                <a:spcPts val="600"/>
              </a:spcAft>
            </a:pPr>
            <a:r>
              <a:rPr lang="en-US" sz="1600" b="1" dirty="0">
                <a:latin typeface="Segoe Sans Display Regular"/>
              </a:rPr>
              <a:t>C#</a:t>
            </a:r>
            <a:r>
              <a:rPr lang="en-US" sz="1600" dirty="0">
                <a:latin typeface="Segoe Sans Display Regular"/>
              </a:rPr>
              <a:t> setup with </a:t>
            </a:r>
            <a:r>
              <a:rPr lang="en-US" sz="1600" dirty="0" err="1">
                <a:latin typeface="Segoe Sans Display Regular"/>
              </a:rPr>
              <a:t>AddSignalR</a:t>
            </a:r>
            <a:r>
              <a:rPr lang="en-US" sz="1600" dirty="0">
                <a:latin typeface="Segoe Sans Display Regular"/>
              </a:rPr>
              <a:t>().</a:t>
            </a:r>
            <a:r>
              <a:rPr lang="en-US" sz="1600" dirty="0" err="1">
                <a:latin typeface="Segoe Sans Display Regular"/>
              </a:rPr>
              <a:t>AddAzureSignalR</a:t>
            </a:r>
            <a:r>
              <a:rPr lang="en-US" sz="1600" dirty="0">
                <a:latin typeface="Segoe Sans Display Regular"/>
              </a:rPr>
              <a:t>(). </a:t>
            </a:r>
          </a:p>
          <a:p>
            <a:pPr lvl="0">
              <a:spcAft>
                <a:spcPts val="600"/>
              </a:spcAft>
            </a:pPr>
            <a:r>
              <a:rPr lang="en-US" sz="1600" dirty="0">
                <a:latin typeface="Segoe Sans Display Regular"/>
              </a:rPr>
              <a:t>Negotiate endpoint pattern and auth. </a:t>
            </a:r>
          </a:p>
          <a:p>
            <a:pPr lvl="0">
              <a:spcAft>
                <a:spcPts val="600"/>
              </a:spcAft>
            </a:pPr>
            <a:r>
              <a:rPr lang="en-US" sz="1600" dirty="0">
                <a:latin typeface="Segoe Sans Display Regular"/>
              </a:rPr>
              <a:t>Scalability limits and fallback to </a:t>
            </a:r>
            <a:r>
              <a:rPr lang="en-US" sz="1600" dirty="0" err="1">
                <a:latin typeface="Segoe Sans Display Regular"/>
              </a:rPr>
              <a:t>WebSockets</a:t>
            </a:r>
            <a:r>
              <a:rPr lang="en-US" sz="1600" dirty="0">
                <a:latin typeface="Segoe Sans Display Regular"/>
              </a:rPr>
              <a:t> guidance. </a:t>
            </a:r>
          </a:p>
        </p:txBody>
      </p:sp>
      <p:sp>
        <p:nvSpPr>
          <p:cNvPr id="10" name="MCP Servers">
            <a:extLst>
              <a:ext uri="{FF2B5EF4-FFF2-40B4-BE49-F238E27FC236}">
                <a16:creationId xmlns:a16="http://schemas.microsoft.com/office/drawing/2014/main" id="{454C6E70-A5D0-9FC9-73C9-9D6CE4E6240B}"/>
              </a:ext>
            </a:extLst>
          </p:cNvPr>
          <p:cNvSpPr/>
          <p:nvPr/>
        </p:nvSpPr>
        <p:spPr>
          <a:xfrm>
            <a:off x="11716512"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12) Real-time notifications with </a:t>
            </a:r>
            <a:r>
              <a:rPr lang="en-US" sz="2400" b="1" dirty="0" err="1">
                <a:latin typeface="Segoe UI Semibold" panose="020B0702040204020203" pitchFamily="34" charset="0"/>
                <a:cs typeface="Segoe UI Semibold" panose="020B0702040204020203" pitchFamily="34" charset="0"/>
              </a:rPr>
              <a:t>SignalR</a:t>
            </a:r>
            <a:r>
              <a:rPr lang="en-US" sz="2400" b="1" dirty="0">
                <a:latin typeface="Segoe UI Semibold" panose="020B0702040204020203" pitchFamily="34" charset="0"/>
                <a:cs typeface="Segoe UI Semibold" panose="020B0702040204020203" pitchFamily="34" charset="0"/>
              </a:rPr>
              <a:t> Service</a:t>
            </a:r>
            <a:r>
              <a:rPr lang="en-US" sz="2400" dirty="0">
                <a:latin typeface="Segoe UI Semibold" panose="020B0702040204020203" pitchFamily="34" charset="0"/>
                <a:cs typeface="Segoe UI Semibold" panose="020B0702040204020203" pitchFamily="34" charset="0"/>
              </a:rPr>
              <a:t> </a:t>
            </a:r>
          </a:p>
        </p:txBody>
      </p:sp>
      <p:sp>
        <p:nvSpPr>
          <p:cNvPr id="7" name="Sources  where to get help">
            <a:extLst>
              <a:ext uri="{FF2B5EF4-FFF2-40B4-BE49-F238E27FC236}">
                <a16:creationId xmlns:a16="http://schemas.microsoft.com/office/drawing/2014/main" id="{14E9F144-1F85-8BC9-C90A-AF4EF5FF146B}"/>
              </a:ext>
            </a:extLst>
          </p:cNvPr>
          <p:cNvSpPr/>
          <p:nvPr/>
        </p:nvSpPr>
        <p:spPr>
          <a:xfrm>
            <a:off x="643726" y="675212"/>
            <a:ext cx="12721292" cy="52487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4125"/>
              </a:lnSpc>
              <a:spcAft>
                <a:spcPts val="1050"/>
              </a:spcAft>
            </a:pPr>
            <a:r>
              <a:rPr lang="en-US" sz="3600" kern="0" spc="-75" dirty="0">
                <a:solidFill>
                  <a:srgbClr val="FFFFFF"/>
                </a:solidFill>
                <a:latin typeface="Segoe Sans Display Semibold" pitchFamily="34" charset="0"/>
                <a:ea typeface="Segoe Sans Display Semibold" pitchFamily="34" charset="-122"/>
                <a:cs typeface="Segoe Sans Display Semibold" pitchFamily="34" charset="-120"/>
              </a:rPr>
              <a:t>Microsoft Learn MCP Server : Example use cases (continued)</a:t>
            </a:r>
            <a:endParaRPr lang="en-US" sz="3600" dirty="0"/>
          </a:p>
        </p:txBody>
      </p:sp>
    </p:spTree>
    <p:extLst>
      <p:ext uri="{BB962C8B-B14F-4D97-AF65-F5344CB8AC3E}">
        <p14:creationId xmlns:p14="http://schemas.microsoft.com/office/powerpoint/2010/main" val="32681108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0DA934-8C84-394A-0873-243A7F2C78F9}"/>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1C5AE95C-91A3-CF34-8FB0-CE1B3B77BA1D}"/>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3" name="Learn about using MCP Servers in GitHub Copilot Get started with MCP Servers Build Agents using MCP on Azure">
            <a:extLst>
              <a:ext uri="{FF2B5EF4-FFF2-40B4-BE49-F238E27FC236}">
                <a16:creationId xmlns:a16="http://schemas.microsoft.com/office/drawing/2014/main" id="{20670FC2-93D4-C19F-FA29-5A86CAAD2130}"/>
              </a:ext>
            </a:extLst>
          </p:cNvPr>
          <p:cNvSpPr/>
          <p:nvPr/>
        </p:nvSpPr>
        <p:spPr>
          <a:xfrm>
            <a:off x="6145890" y="3645627"/>
            <a:ext cx="4993103" cy="41682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ea typeface="Segoe Sans Display Regular"/>
              </a:rPr>
              <a:t>Task</a:t>
            </a:r>
            <a:r>
              <a:rPr lang="en-US" sz="1600" dirty="0">
                <a:ea typeface="Segoe Sans Display Regular"/>
              </a:rPr>
              <a:t>: Long-running workflow waiting for an external callback.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“Use Learn MCP to show a </a:t>
            </a:r>
            <a:r>
              <a:rPr lang="en-US" sz="1600" b="1" dirty="0">
                <a:ea typeface="Segoe Sans Display Regular"/>
              </a:rPr>
              <a:t>Durable Functions</a:t>
            </a:r>
            <a:r>
              <a:rPr lang="en-US" sz="1600" dirty="0">
                <a:ea typeface="Segoe Sans Display Regular"/>
              </a:rPr>
              <a:t> orchestration in </a:t>
            </a:r>
            <a:r>
              <a:rPr lang="en-US" sz="1600" b="1" dirty="0">
                <a:ea typeface="Segoe Sans Display Regular"/>
              </a:rPr>
              <a:t>C#</a:t>
            </a:r>
            <a:r>
              <a:rPr lang="en-US" sz="1600" dirty="0">
                <a:ea typeface="Segoe Sans Display Regular"/>
              </a:rPr>
              <a:t> that waits for an </a:t>
            </a:r>
            <a:r>
              <a:rPr lang="en-US" sz="1600" b="1" dirty="0">
                <a:ea typeface="Segoe Sans Display Regular"/>
              </a:rPr>
              <a:t>external event</a:t>
            </a:r>
            <a:r>
              <a:rPr lang="en-US" sz="1600" dirty="0">
                <a:ea typeface="Segoe Sans Display Regular"/>
              </a:rPr>
              <a:t> with a timeout/compensation. Include the latest best practices for durable entities vs orchestrators.”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dirty="0">
                <a:ea typeface="Segoe Sans Display Regular"/>
              </a:rPr>
              <a:t>Orchestrator sample with </a:t>
            </a:r>
            <a:r>
              <a:rPr lang="en-US" sz="1600" dirty="0" err="1">
                <a:ea typeface="Segoe Sans Display Regular"/>
              </a:rPr>
              <a:t>WaitForExternalEvent</a:t>
            </a:r>
            <a:r>
              <a:rPr lang="en-US" sz="1600" dirty="0">
                <a:ea typeface="Segoe Sans Display Regular"/>
              </a:rPr>
              <a:t> and timer. </a:t>
            </a:r>
          </a:p>
          <a:p>
            <a:pPr lvl="0">
              <a:spcAft>
                <a:spcPts val="600"/>
              </a:spcAft>
            </a:pPr>
            <a:r>
              <a:rPr lang="en-US" sz="1600" dirty="0">
                <a:ea typeface="Segoe Sans Display Regular"/>
              </a:rPr>
              <a:t>HTTP starter and status query pattern. </a:t>
            </a:r>
          </a:p>
          <a:p>
            <a:pPr lvl="0">
              <a:spcAft>
                <a:spcPts val="600"/>
              </a:spcAft>
            </a:pPr>
            <a:r>
              <a:rPr lang="en-US" sz="1600" dirty="0">
                <a:ea typeface="Segoe Sans Display Regular"/>
              </a:rPr>
              <a:t>Idempotency, replay, and versioning notes. </a:t>
            </a:r>
          </a:p>
        </p:txBody>
      </p:sp>
      <p:sp>
        <p:nvSpPr>
          <p:cNvPr id="4" name="MCP Servers">
            <a:extLst>
              <a:ext uri="{FF2B5EF4-FFF2-40B4-BE49-F238E27FC236}">
                <a16:creationId xmlns:a16="http://schemas.microsoft.com/office/drawing/2014/main" id="{55FE5B33-9878-2A3D-27CC-659E9AF2E857}"/>
              </a:ext>
            </a:extLst>
          </p:cNvPr>
          <p:cNvSpPr/>
          <p:nvPr/>
        </p:nvSpPr>
        <p:spPr>
          <a:xfrm>
            <a:off x="6136839"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14) Durable Functions: orchestrations + external events</a:t>
            </a:r>
            <a:r>
              <a:rPr lang="en-US" sz="2400" dirty="0">
                <a:latin typeface="Segoe UI Semibold" panose="020B0702040204020203" pitchFamily="34" charset="0"/>
                <a:cs typeface="Segoe UI Semibold" panose="020B0702040204020203" pitchFamily="34" charset="0"/>
              </a:rPr>
              <a:t> </a:t>
            </a:r>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535FF94B-1995-7A2D-5C29-3E9E8EF274A8}"/>
              </a:ext>
            </a:extLst>
          </p:cNvPr>
          <p:cNvSpPr/>
          <p:nvPr/>
        </p:nvSpPr>
        <p:spPr>
          <a:xfrm>
            <a:off x="352162" y="3645627"/>
            <a:ext cx="5304137" cy="416613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ea typeface="Segoe Sans Display Regular"/>
              </a:rPr>
              <a:t>Task</a:t>
            </a:r>
            <a:r>
              <a:rPr lang="en-US" sz="1600" dirty="0">
                <a:ea typeface="Segoe Sans Display Regular"/>
              </a:rPr>
              <a:t>: Gate certain routes to logged-in users.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“Find the newest </a:t>
            </a:r>
            <a:r>
              <a:rPr lang="en-US" sz="1600" b="1" dirty="0">
                <a:ea typeface="Segoe Sans Display Regular"/>
              </a:rPr>
              <a:t>Azure Static Web Apps</a:t>
            </a:r>
            <a:r>
              <a:rPr lang="en-US" sz="1600" dirty="0">
                <a:ea typeface="Segoe Sans Display Regular"/>
              </a:rPr>
              <a:t> docs for configuring </a:t>
            </a:r>
            <a:r>
              <a:rPr lang="en-US" sz="1600" b="1" dirty="0">
                <a:ea typeface="Segoe Sans Display Regular"/>
              </a:rPr>
              <a:t>auth</a:t>
            </a:r>
            <a:r>
              <a:rPr lang="en-US" sz="1600" dirty="0">
                <a:ea typeface="Segoe Sans Display Regular"/>
              </a:rPr>
              <a:t> and </a:t>
            </a:r>
            <a:r>
              <a:rPr lang="en-US" sz="1600" b="1" dirty="0">
                <a:ea typeface="Segoe Sans Display Regular"/>
              </a:rPr>
              <a:t>role-based routes</a:t>
            </a:r>
            <a:r>
              <a:rPr lang="en-US" sz="1600" dirty="0">
                <a:ea typeface="Segoe Sans Display Regular"/>
              </a:rPr>
              <a:t>. Give me an </a:t>
            </a:r>
            <a:r>
              <a:rPr lang="en-US" sz="1600" dirty="0" err="1">
                <a:ea typeface="Segoe Sans Display Regular"/>
              </a:rPr>
              <a:t>staticwebapp.config.json</a:t>
            </a:r>
            <a:r>
              <a:rPr lang="en-US" sz="1600" dirty="0">
                <a:ea typeface="Segoe Sans Display Regular"/>
              </a:rPr>
              <a:t> example and local dev tips.”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dirty="0">
                <a:ea typeface="Segoe Sans Display Regular"/>
              </a:rPr>
              <a:t>routes with </a:t>
            </a:r>
            <a:r>
              <a:rPr lang="en-US" sz="1600" dirty="0" err="1">
                <a:ea typeface="Segoe Sans Display Regular"/>
              </a:rPr>
              <a:t>allowedRoles</a:t>
            </a:r>
            <a:r>
              <a:rPr lang="en-US" sz="1600" dirty="0">
                <a:ea typeface="Segoe Sans Display Regular"/>
              </a:rPr>
              <a:t>, auth providers, custom claims. </a:t>
            </a:r>
          </a:p>
          <a:p>
            <a:pPr lvl="0">
              <a:spcAft>
                <a:spcPts val="600"/>
              </a:spcAft>
            </a:pPr>
            <a:r>
              <a:rPr lang="en-US" sz="1600" dirty="0" err="1">
                <a:ea typeface="Segoe Sans Display Regular"/>
              </a:rPr>
              <a:t>swa</a:t>
            </a:r>
            <a:r>
              <a:rPr lang="en-US" sz="1600" dirty="0">
                <a:ea typeface="Segoe Sans Display Regular"/>
              </a:rPr>
              <a:t> CLI local auth emulation steps. </a:t>
            </a:r>
          </a:p>
          <a:p>
            <a:pPr lvl="0">
              <a:spcAft>
                <a:spcPts val="600"/>
              </a:spcAft>
            </a:pPr>
            <a:r>
              <a:rPr lang="en-US" sz="1600" dirty="0">
                <a:ea typeface="Segoe Sans Display Regular"/>
              </a:rPr>
              <a:t>Gotchas for SPA frameworks and 404 rewrites. </a:t>
            </a:r>
          </a:p>
        </p:txBody>
      </p:sp>
      <p:sp>
        <p:nvSpPr>
          <p:cNvPr id="6" name="Learn MCP Server">
            <a:extLst>
              <a:ext uri="{FF2B5EF4-FFF2-40B4-BE49-F238E27FC236}">
                <a16:creationId xmlns:a16="http://schemas.microsoft.com/office/drawing/2014/main" id="{C0210D92-355D-6867-98F3-6A0B28AC6E88}"/>
              </a:ext>
            </a:extLst>
          </p:cNvPr>
          <p:cNvSpPr/>
          <p:nvPr/>
        </p:nvSpPr>
        <p:spPr>
          <a:xfrm>
            <a:off x="342987" y="2257453"/>
            <a:ext cx="4714773" cy="3623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13) Static Web Apps: auth + role-based routes</a:t>
            </a:r>
            <a:endParaRPr lang="en-US" sz="2400" dirty="0">
              <a:latin typeface="Segoe UI Semibold" panose="020B0702040204020203" pitchFamily="34" charset="0"/>
              <a:cs typeface="Segoe UI Semibold" panose="020B0702040204020203" pitchFamily="34" charset="0"/>
            </a:endParaRPr>
          </a:p>
        </p:txBody>
      </p:sp>
      <p:sp>
        <p:nvSpPr>
          <p:cNvPr id="8" name="TextBox 7">
            <a:extLst>
              <a:ext uri="{FF2B5EF4-FFF2-40B4-BE49-F238E27FC236}">
                <a16:creationId xmlns:a16="http://schemas.microsoft.com/office/drawing/2014/main" id="{3077E49B-8A34-07B2-EF2F-898E93577A11}"/>
              </a:ext>
            </a:extLst>
          </p:cNvPr>
          <p:cNvSpPr txBox="1"/>
          <p:nvPr/>
        </p:nvSpPr>
        <p:spPr>
          <a:xfrm>
            <a:off x="11628583" y="3645627"/>
            <a:ext cx="5367482" cy="3031599"/>
          </a:xfrm>
          <a:prstGeom prst="rect">
            <a:avLst/>
          </a:prstGeom>
          <a:noFill/>
        </p:spPr>
        <p:txBody>
          <a:bodyPr wrap="square">
            <a:spAutoFit/>
          </a:bodyPr>
          <a:lstStyle/>
          <a:p>
            <a:pPr>
              <a:spcAft>
                <a:spcPts val="600"/>
              </a:spcAft>
            </a:pPr>
            <a:r>
              <a:rPr lang="en-US" sz="1600" b="1" dirty="0">
                <a:ea typeface="Segoe Sans Display Regular"/>
              </a:rPr>
              <a:t>Task</a:t>
            </a:r>
            <a:r>
              <a:rPr lang="en-US" sz="1600" dirty="0">
                <a:ea typeface="Segoe Sans Display Regular"/>
              </a:rPr>
              <a:t>: Let pods call Azure services using federated identity.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“Pull current docs for </a:t>
            </a:r>
            <a:r>
              <a:rPr lang="en-US" sz="1600" b="1" dirty="0">
                <a:ea typeface="Segoe Sans Display Regular"/>
              </a:rPr>
              <a:t>AKS Workload Identity</a:t>
            </a:r>
            <a:r>
              <a:rPr lang="en-US" sz="1600" dirty="0">
                <a:ea typeface="Segoe Sans Display Regular"/>
              </a:rPr>
              <a:t> to let a pod access </a:t>
            </a:r>
            <a:r>
              <a:rPr lang="en-US" sz="1600" b="1" dirty="0">
                <a:ea typeface="Segoe Sans Display Regular"/>
              </a:rPr>
              <a:t>Key Vault</a:t>
            </a:r>
            <a:r>
              <a:rPr lang="en-US" sz="1600" dirty="0">
                <a:ea typeface="Segoe Sans Display Regular"/>
              </a:rPr>
              <a:t> from </a:t>
            </a:r>
            <a:r>
              <a:rPr lang="en-US" sz="1600" b="1" dirty="0">
                <a:ea typeface="Segoe Sans Display Regular"/>
              </a:rPr>
              <a:t>Node.js</a:t>
            </a:r>
            <a:r>
              <a:rPr lang="en-US" sz="1600" dirty="0">
                <a:ea typeface="Segoe Sans Display Regular"/>
              </a:rPr>
              <a:t> without secrets. Show the Azure CLI steps and a minimal </a:t>
            </a:r>
            <a:r>
              <a:rPr lang="en-US" sz="1600" b="1" dirty="0">
                <a:ea typeface="Segoe Sans Display Regular"/>
              </a:rPr>
              <a:t>Node.js</a:t>
            </a:r>
            <a:r>
              <a:rPr lang="en-US" sz="1600" dirty="0">
                <a:ea typeface="Segoe Sans Display Regular"/>
              </a:rPr>
              <a:t> sample with </a:t>
            </a:r>
            <a:r>
              <a:rPr lang="en-US" sz="1600" dirty="0" err="1">
                <a:ea typeface="Segoe Sans Display Regular"/>
              </a:rPr>
              <a:t>DefaultAzureCredential</a:t>
            </a:r>
            <a:r>
              <a:rPr lang="en-US" sz="1600" dirty="0">
                <a:ea typeface="Segoe Sans Display Regular"/>
              </a:rPr>
              <a:t>.”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dirty="0">
                <a:ea typeface="Segoe Sans Display Regular"/>
              </a:rPr>
              <a:t>Enable OIDC issuer, create federated credential, RBAC Key Vault role. </a:t>
            </a:r>
          </a:p>
          <a:p>
            <a:pPr lvl="0">
              <a:spcAft>
                <a:spcPts val="600"/>
              </a:spcAft>
            </a:pPr>
            <a:r>
              <a:rPr lang="en-US" sz="1600" b="1" dirty="0">
                <a:ea typeface="Segoe Sans Display Regular"/>
              </a:rPr>
              <a:t>Node.js</a:t>
            </a:r>
            <a:r>
              <a:rPr lang="en-US" sz="1600" dirty="0">
                <a:ea typeface="Segoe Sans Display Regular"/>
              </a:rPr>
              <a:t> sample reading a secret. </a:t>
            </a:r>
          </a:p>
          <a:p>
            <a:pPr lvl="0">
              <a:spcAft>
                <a:spcPts val="600"/>
              </a:spcAft>
            </a:pPr>
            <a:r>
              <a:rPr lang="en-US" sz="1600" dirty="0">
                <a:ea typeface="Segoe Sans Display Regular"/>
              </a:rPr>
              <a:t>Troubleshooting: audience/issuer mismatch, token cache. </a:t>
            </a:r>
          </a:p>
        </p:txBody>
      </p:sp>
      <p:sp>
        <p:nvSpPr>
          <p:cNvPr id="10" name="MCP Servers">
            <a:extLst>
              <a:ext uri="{FF2B5EF4-FFF2-40B4-BE49-F238E27FC236}">
                <a16:creationId xmlns:a16="http://schemas.microsoft.com/office/drawing/2014/main" id="{6C198D30-F1B7-8C6C-6BD7-D1F3798CF068}"/>
              </a:ext>
            </a:extLst>
          </p:cNvPr>
          <p:cNvSpPr/>
          <p:nvPr/>
        </p:nvSpPr>
        <p:spPr>
          <a:xfrm>
            <a:off x="11716512"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15) AKS + Workload Identity (no secrets in pods)</a:t>
            </a:r>
            <a:r>
              <a:rPr lang="en-US" sz="2400" dirty="0">
                <a:latin typeface="Segoe UI Semibold" panose="020B0702040204020203" pitchFamily="34" charset="0"/>
                <a:cs typeface="Segoe UI Semibold" panose="020B0702040204020203" pitchFamily="34" charset="0"/>
              </a:rPr>
              <a:t> </a:t>
            </a:r>
          </a:p>
        </p:txBody>
      </p:sp>
      <p:sp>
        <p:nvSpPr>
          <p:cNvPr id="7" name="Sources  where to get help">
            <a:extLst>
              <a:ext uri="{FF2B5EF4-FFF2-40B4-BE49-F238E27FC236}">
                <a16:creationId xmlns:a16="http://schemas.microsoft.com/office/drawing/2014/main" id="{E498AE76-3E57-61DC-0E34-DE13D7B9AE36}"/>
              </a:ext>
            </a:extLst>
          </p:cNvPr>
          <p:cNvSpPr/>
          <p:nvPr/>
        </p:nvSpPr>
        <p:spPr>
          <a:xfrm>
            <a:off x="643726" y="675212"/>
            <a:ext cx="12721292" cy="52487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4125"/>
              </a:lnSpc>
              <a:spcAft>
                <a:spcPts val="1050"/>
              </a:spcAft>
            </a:pPr>
            <a:r>
              <a:rPr lang="en-US" sz="3600" kern="0" spc="-75" dirty="0">
                <a:solidFill>
                  <a:srgbClr val="FFFFFF"/>
                </a:solidFill>
                <a:latin typeface="Segoe Sans Display Semibold" pitchFamily="34" charset="0"/>
                <a:ea typeface="Segoe Sans Display Semibold" pitchFamily="34" charset="-122"/>
                <a:cs typeface="Segoe Sans Display Semibold" pitchFamily="34" charset="-120"/>
              </a:rPr>
              <a:t>Microsoft Learn MCP Server : Example use cases (continued)</a:t>
            </a:r>
            <a:endParaRPr lang="en-US" sz="3600" dirty="0"/>
          </a:p>
        </p:txBody>
      </p:sp>
    </p:spTree>
    <p:extLst>
      <p:ext uri="{BB962C8B-B14F-4D97-AF65-F5344CB8AC3E}">
        <p14:creationId xmlns:p14="http://schemas.microsoft.com/office/powerpoint/2010/main" val="27190760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CBAAF-82F8-9BA1-5960-6796A996E8F6}"/>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B6FB3674-95EB-AC80-2585-938E684D4EE2}"/>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3" name="Learn about using MCP Servers in GitHub Copilot Get started with MCP Servers Build Agents using MCP on Azure">
            <a:extLst>
              <a:ext uri="{FF2B5EF4-FFF2-40B4-BE49-F238E27FC236}">
                <a16:creationId xmlns:a16="http://schemas.microsoft.com/office/drawing/2014/main" id="{8C05BE7A-BB35-8641-B560-BA0FDF9BDEC6}"/>
              </a:ext>
            </a:extLst>
          </p:cNvPr>
          <p:cNvSpPr/>
          <p:nvPr/>
        </p:nvSpPr>
        <p:spPr>
          <a:xfrm>
            <a:off x="6145890" y="3645627"/>
            <a:ext cx="4993103" cy="41682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ea typeface="Segoe Sans Display Regular"/>
              </a:rPr>
              <a:t>Task</a:t>
            </a:r>
            <a:r>
              <a:rPr lang="en-US" sz="1600" dirty="0">
                <a:ea typeface="Segoe Sans Display Regular"/>
              </a:rPr>
              <a:t>: Embed a report into a web app using app-owns-data.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“Get the newest </a:t>
            </a:r>
            <a:r>
              <a:rPr lang="en-US" sz="1600" b="1" dirty="0">
                <a:ea typeface="Segoe Sans Display Regular"/>
              </a:rPr>
              <a:t>Power BI Embedded</a:t>
            </a:r>
            <a:r>
              <a:rPr lang="en-US" sz="1600" dirty="0">
                <a:ea typeface="Segoe Sans Display Regular"/>
              </a:rPr>
              <a:t> docs: register app, create workspace, assign capacity, and generate </a:t>
            </a:r>
            <a:r>
              <a:rPr lang="en-US" sz="1600" b="1" dirty="0">
                <a:ea typeface="Segoe Sans Display Regular"/>
              </a:rPr>
              <a:t>embed token</a:t>
            </a:r>
            <a:r>
              <a:rPr lang="en-US" sz="1600" dirty="0">
                <a:ea typeface="Segoe Sans Display Regular"/>
              </a:rPr>
              <a:t> using </a:t>
            </a:r>
            <a:r>
              <a:rPr lang="en-US" sz="1600" b="1" dirty="0">
                <a:ea typeface="Segoe Sans Display Regular"/>
              </a:rPr>
              <a:t>Node.js</a:t>
            </a:r>
            <a:r>
              <a:rPr lang="en-US" sz="1600" dirty="0">
                <a:ea typeface="Segoe Sans Display Regular"/>
              </a:rPr>
              <a:t>. Include permission scopes and common errors.”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dirty="0">
                <a:ea typeface="Segoe Sans Display Regular"/>
              </a:rPr>
              <a:t>App reg + workspace steps; capacity notes. </a:t>
            </a:r>
          </a:p>
          <a:p>
            <a:pPr lvl="0">
              <a:spcAft>
                <a:spcPts val="600"/>
              </a:spcAft>
            </a:pPr>
            <a:r>
              <a:rPr lang="en-US" sz="1600" b="1" dirty="0">
                <a:ea typeface="Segoe Sans Display Regular"/>
              </a:rPr>
              <a:t>Node.js</a:t>
            </a:r>
            <a:r>
              <a:rPr lang="en-US" sz="1600" dirty="0">
                <a:ea typeface="Segoe Sans Display Regular"/>
              </a:rPr>
              <a:t> token generation sample; </a:t>
            </a:r>
            <a:r>
              <a:rPr lang="en-US" sz="1600" dirty="0" err="1">
                <a:ea typeface="Segoe Sans Display Regular"/>
              </a:rPr>
              <a:t>iframe</a:t>
            </a:r>
            <a:r>
              <a:rPr lang="en-US" sz="1600" dirty="0">
                <a:ea typeface="Segoe Sans Display Regular"/>
              </a:rPr>
              <a:t> embed config. </a:t>
            </a:r>
          </a:p>
          <a:p>
            <a:pPr lvl="0">
              <a:spcAft>
                <a:spcPts val="600"/>
              </a:spcAft>
            </a:pPr>
            <a:r>
              <a:rPr lang="en-US" sz="1600" dirty="0">
                <a:ea typeface="Segoe Sans Display Regular"/>
              </a:rPr>
              <a:t>Error map: </a:t>
            </a:r>
            <a:r>
              <a:rPr lang="en-US" sz="1600" dirty="0" err="1">
                <a:ea typeface="Segoe Sans Display Regular"/>
              </a:rPr>
              <a:t>PowerBINotAuthorizedException</a:t>
            </a:r>
            <a:r>
              <a:rPr lang="en-US" sz="1600" dirty="0">
                <a:ea typeface="Segoe Sans Display Regular"/>
              </a:rPr>
              <a:t>, dataset permissions. </a:t>
            </a:r>
          </a:p>
        </p:txBody>
      </p:sp>
      <p:sp>
        <p:nvSpPr>
          <p:cNvPr id="4" name="MCP Servers">
            <a:extLst>
              <a:ext uri="{FF2B5EF4-FFF2-40B4-BE49-F238E27FC236}">
                <a16:creationId xmlns:a16="http://schemas.microsoft.com/office/drawing/2014/main" id="{18DC5584-89DF-74A1-E855-314E07515B2D}"/>
              </a:ext>
            </a:extLst>
          </p:cNvPr>
          <p:cNvSpPr/>
          <p:nvPr/>
        </p:nvSpPr>
        <p:spPr>
          <a:xfrm>
            <a:off x="6136839"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17) Power BI Embedded with service principals</a:t>
            </a:r>
            <a:r>
              <a:rPr lang="en-US" sz="2400" dirty="0">
                <a:latin typeface="Segoe UI Semibold" panose="020B0702040204020203" pitchFamily="34" charset="0"/>
                <a:cs typeface="Segoe UI Semibold" panose="020B0702040204020203" pitchFamily="34" charset="0"/>
              </a:rPr>
              <a:t> </a:t>
            </a:r>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754968E9-3684-6DE5-E7D9-1E26AD15E8D3}"/>
              </a:ext>
            </a:extLst>
          </p:cNvPr>
          <p:cNvSpPr/>
          <p:nvPr/>
        </p:nvSpPr>
        <p:spPr>
          <a:xfrm>
            <a:off x="352162" y="3645627"/>
            <a:ext cx="5304137" cy="416613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ea typeface="Segoe Sans Display Regular"/>
              </a:rPr>
              <a:t>Task</a:t>
            </a:r>
            <a:r>
              <a:rPr lang="en-US" sz="1600" dirty="0">
                <a:ea typeface="Segoe Sans Display Regular"/>
              </a:rPr>
              <a:t>: Instrument a .NET API + JS front-end with </a:t>
            </a:r>
            <a:r>
              <a:rPr lang="en-US" sz="1600" dirty="0" err="1">
                <a:ea typeface="Segoe Sans Display Regular"/>
              </a:rPr>
              <a:t>OTel</a:t>
            </a:r>
            <a:r>
              <a:rPr lang="en-US" sz="1600" dirty="0">
                <a:ea typeface="Segoe Sans Display Regular"/>
              </a:rPr>
              <a:t> to App Insights.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“Use Learn MCP to pull the latest </a:t>
            </a:r>
            <a:r>
              <a:rPr lang="en-US" sz="1600" b="1" dirty="0" err="1">
                <a:ea typeface="Segoe Sans Display Regular"/>
              </a:rPr>
              <a:t>OpenTelemetry</a:t>
            </a:r>
            <a:r>
              <a:rPr lang="en-US" sz="1600" b="1" dirty="0">
                <a:ea typeface="Segoe Sans Display Regular"/>
              </a:rPr>
              <a:t> → Azure Monitor</a:t>
            </a:r>
            <a:r>
              <a:rPr lang="en-US" sz="1600" dirty="0">
                <a:ea typeface="Segoe Sans Display Regular"/>
              </a:rPr>
              <a:t> guidance. Give me </a:t>
            </a:r>
            <a:r>
              <a:rPr lang="en-US" sz="1600" b="1" dirty="0">
                <a:ea typeface="Segoe Sans Display Regular"/>
              </a:rPr>
              <a:t>.NET</a:t>
            </a:r>
            <a:r>
              <a:rPr lang="en-US" sz="1600" dirty="0">
                <a:ea typeface="Segoe Sans Display Regular"/>
              </a:rPr>
              <a:t> server and </a:t>
            </a:r>
            <a:r>
              <a:rPr lang="en-US" sz="1600" b="1" dirty="0">
                <a:ea typeface="Segoe Sans Display Regular"/>
              </a:rPr>
              <a:t>JS</a:t>
            </a:r>
            <a:r>
              <a:rPr lang="en-US" sz="1600" dirty="0">
                <a:ea typeface="Segoe Sans Display Regular"/>
              </a:rPr>
              <a:t> client snippets, exporter setup, and sampling.”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b="1" dirty="0">
                <a:ea typeface="Segoe Sans Display Regular"/>
              </a:rPr>
              <a:t>.NET</a:t>
            </a:r>
            <a:r>
              <a:rPr lang="en-US" sz="1600" dirty="0">
                <a:ea typeface="Segoe Sans Display Regular"/>
              </a:rPr>
              <a:t> </a:t>
            </a:r>
            <a:r>
              <a:rPr lang="en-US" sz="1600" dirty="0" err="1">
                <a:ea typeface="Segoe Sans Display Regular"/>
              </a:rPr>
              <a:t>OpenTelemetry</a:t>
            </a:r>
            <a:r>
              <a:rPr lang="en-US" sz="1600" dirty="0">
                <a:ea typeface="Segoe Sans Display Regular"/>
              </a:rPr>
              <a:t> builder with Azure Monitor exporter. </a:t>
            </a:r>
          </a:p>
          <a:p>
            <a:pPr lvl="0">
              <a:spcAft>
                <a:spcPts val="600"/>
              </a:spcAft>
            </a:pPr>
            <a:r>
              <a:rPr lang="en-US" sz="1600" b="1" dirty="0">
                <a:ea typeface="Segoe Sans Display Regular"/>
              </a:rPr>
              <a:t>JS</a:t>
            </a:r>
            <a:r>
              <a:rPr lang="en-US" sz="1600" dirty="0">
                <a:ea typeface="Segoe Sans Display Regular"/>
              </a:rPr>
              <a:t> web SDK snippet for RUM. </a:t>
            </a:r>
          </a:p>
          <a:p>
            <a:pPr lvl="0">
              <a:spcAft>
                <a:spcPts val="600"/>
              </a:spcAft>
            </a:pPr>
            <a:r>
              <a:rPr lang="en-US" sz="1600" dirty="0">
                <a:ea typeface="Segoe Sans Display Regular"/>
              </a:rPr>
              <a:t>Correlation/trace context and sampling tradeoffs. </a:t>
            </a:r>
          </a:p>
        </p:txBody>
      </p:sp>
      <p:sp>
        <p:nvSpPr>
          <p:cNvPr id="6" name="Learn MCP Server">
            <a:extLst>
              <a:ext uri="{FF2B5EF4-FFF2-40B4-BE49-F238E27FC236}">
                <a16:creationId xmlns:a16="http://schemas.microsoft.com/office/drawing/2014/main" id="{17A8A0BF-3C43-4C20-376F-3AF094A682FC}"/>
              </a:ext>
            </a:extLst>
          </p:cNvPr>
          <p:cNvSpPr/>
          <p:nvPr/>
        </p:nvSpPr>
        <p:spPr>
          <a:xfrm>
            <a:off x="342987" y="2257453"/>
            <a:ext cx="4714773" cy="3623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16) App Insights: </a:t>
            </a:r>
            <a:r>
              <a:rPr lang="en-US" sz="2400" b="1" dirty="0" err="1">
                <a:latin typeface="Segoe UI Semibold" panose="020B0702040204020203" pitchFamily="34" charset="0"/>
                <a:cs typeface="Segoe UI Semibold" panose="020B0702040204020203" pitchFamily="34" charset="0"/>
              </a:rPr>
              <a:t>OpenTelemetry</a:t>
            </a:r>
            <a:r>
              <a:rPr lang="en-US" sz="2400" b="1" dirty="0">
                <a:latin typeface="Segoe UI Semibold" panose="020B0702040204020203" pitchFamily="34" charset="0"/>
                <a:cs typeface="Segoe UI Semibold" panose="020B0702040204020203" pitchFamily="34" charset="0"/>
              </a:rPr>
              <a:t> end-to-end</a:t>
            </a:r>
            <a:r>
              <a:rPr lang="en-US" sz="2400" dirty="0">
                <a:latin typeface="Segoe UI Semibold" panose="020B0702040204020203" pitchFamily="34" charset="0"/>
                <a:cs typeface="Segoe UI Semibold" panose="020B0702040204020203" pitchFamily="34" charset="0"/>
              </a:rPr>
              <a:t> </a:t>
            </a:r>
          </a:p>
        </p:txBody>
      </p:sp>
      <p:sp>
        <p:nvSpPr>
          <p:cNvPr id="8" name="TextBox 7">
            <a:extLst>
              <a:ext uri="{FF2B5EF4-FFF2-40B4-BE49-F238E27FC236}">
                <a16:creationId xmlns:a16="http://schemas.microsoft.com/office/drawing/2014/main" id="{8D02D913-D09D-48BC-515A-9D85466BDBAD}"/>
              </a:ext>
            </a:extLst>
          </p:cNvPr>
          <p:cNvSpPr txBox="1"/>
          <p:nvPr/>
        </p:nvSpPr>
        <p:spPr>
          <a:xfrm>
            <a:off x="11628583" y="3645627"/>
            <a:ext cx="5367482" cy="2539157"/>
          </a:xfrm>
          <a:prstGeom prst="rect">
            <a:avLst/>
          </a:prstGeom>
          <a:noFill/>
        </p:spPr>
        <p:txBody>
          <a:bodyPr wrap="square">
            <a:spAutoFit/>
          </a:bodyPr>
          <a:lstStyle/>
          <a:p>
            <a:pPr>
              <a:spcAft>
                <a:spcPts val="600"/>
              </a:spcAft>
            </a:pPr>
            <a:r>
              <a:rPr lang="en-US" sz="1600" b="1" dirty="0">
                <a:ea typeface="Segoe Sans Display Regular"/>
              </a:rPr>
              <a:t>Task</a:t>
            </a:r>
            <a:r>
              <a:rPr lang="en-US" sz="1600" dirty="0">
                <a:ea typeface="Segoe Sans Display Regular"/>
              </a:rPr>
              <a:t>: Securely call Azure Maps from server and web.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“Use Learn MCP to show best practices for </a:t>
            </a:r>
            <a:r>
              <a:rPr lang="en-US" sz="1600" b="1" dirty="0">
                <a:ea typeface="Segoe Sans Display Regular"/>
              </a:rPr>
              <a:t>Azure Maps</a:t>
            </a:r>
            <a:r>
              <a:rPr lang="en-US" sz="1600" dirty="0">
                <a:ea typeface="Segoe Sans Display Regular"/>
              </a:rPr>
              <a:t>: server-side route calc with </a:t>
            </a:r>
            <a:r>
              <a:rPr lang="en-US" sz="1600" b="1" dirty="0">
                <a:ea typeface="Segoe Sans Display Regular"/>
              </a:rPr>
              <a:t>Managed Identity</a:t>
            </a:r>
            <a:r>
              <a:rPr lang="en-US" sz="1600" dirty="0">
                <a:ea typeface="Segoe Sans Display Regular"/>
              </a:rPr>
              <a:t> and client-side tiles with restricted keys. Provide </a:t>
            </a:r>
            <a:r>
              <a:rPr lang="en-US" sz="1600" b="1" dirty="0">
                <a:ea typeface="Segoe Sans Display Regular"/>
              </a:rPr>
              <a:t>.NET</a:t>
            </a:r>
            <a:r>
              <a:rPr lang="en-US" sz="1600" dirty="0">
                <a:ea typeface="Segoe Sans Display Regular"/>
              </a:rPr>
              <a:t> and </a:t>
            </a:r>
            <a:r>
              <a:rPr lang="en-US" sz="1600" b="1" dirty="0">
                <a:ea typeface="Segoe Sans Display Regular"/>
              </a:rPr>
              <a:t>JS</a:t>
            </a:r>
            <a:r>
              <a:rPr lang="en-US" sz="1600" dirty="0">
                <a:ea typeface="Segoe Sans Display Regular"/>
              </a:rPr>
              <a:t> snippets.”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b="1" dirty="0">
                <a:ea typeface="Segoe Sans Display Regular"/>
              </a:rPr>
              <a:t>.NET</a:t>
            </a:r>
            <a:r>
              <a:rPr lang="en-US" sz="1600" dirty="0">
                <a:ea typeface="Segoe Sans Display Regular"/>
              </a:rPr>
              <a:t> sample calling routes with </a:t>
            </a:r>
            <a:r>
              <a:rPr lang="en-US" sz="1600" dirty="0" err="1">
                <a:ea typeface="Segoe Sans Display Regular"/>
              </a:rPr>
              <a:t>DefaultAzureCredential</a:t>
            </a:r>
            <a:r>
              <a:rPr lang="en-US" sz="1600" dirty="0">
                <a:ea typeface="Segoe Sans Display Regular"/>
              </a:rPr>
              <a:t>. </a:t>
            </a:r>
          </a:p>
          <a:p>
            <a:pPr lvl="0">
              <a:spcAft>
                <a:spcPts val="600"/>
              </a:spcAft>
            </a:pPr>
            <a:r>
              <a:rPr lang="en-US" sz="1600" dirty="0">
                <a:ea typeface="Segoe Sans Display Regular"/>
              </a:rPr>
              <a:t>JS map loader with domain restrictions / </a:t>
            </a:r>
            <a:r>
              <a:rPr lang="en-US" sz="1600" dirty="0" err="1">
                <a:ea typeface="Segoe Sans Display Regular"/>
              </a:rPr>
              <a:t>referer</a:t>
            </a:r>
            <a:r>
              <a:rPr lang="en-US" sz="1600" dirty="0">
                <a:ea typeface="Segoe Sans Display Regular"/>
              </a:rPr>
              <a:t> rules. </a:t>
            </a:r>
          </a:p>
          <a:p>
            <a:pPr lvl="0">
              <a:spcAft>
                <a:spcPts val="600"/>
              </a:spcAft>
            </a:pPr>
            <a:r>
              <a:rPr lang="en-US" sz="1600" dirty="0">
                <a:ea typeface="Segoe Sans Display Regular"/>
              </a:rPr>
              <a:t>Quotas, geo-fencing, and caching tips. </a:t>
            </a:r>
          </a:p>
        </p:txBody>
      </p:sp>
      <p:sp>
        <p:nvSpPr>
          <p:cNvPr id="10" name="MCP Servers">
            <a:extLst>
              <a:ext uri="{FF2B5EF4-FFF2-40B4-BE49-F238E27FC236}">
                <a16:creationId xmlns:a16="http://schemas.microsoft.com/office/drawing/2014/main" id="{01EDB38D-CEE5-441C-8650-2844EFF0C538}"/>
              </a:ext>
            </a:extLst>
          </p:cNvPr>
          <p:cNvSpPr/>
          <p:nvPr/>
        </p:nvSpPr>
        <p:spPr>
          <a:xfrm>
            <a:off x="11716512"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18) Azure Maps: secured tiles + keyless with MI</a:t>
            </a:r>
            <a:endParaRPr lang="en-US" sz="2400" dirty="0">
              <a:latin typeface="Segoe UI Semibold" panose="020B0702040204020203" pitchFamily="34" charset="0"/>
              <a:cs typeface="Segoe UI Semibold" panose="020B0702040204020203" pitchFamily="34" charset="0"/>
            </a:endParaRPr>
          </a:p>
        </p:txBody>
      </p:sp>
      <p:sp>
        <p:nvSpPr>
          <p:cNvPr id="7" name="Sources  where to get help">
            <a:extLst>
              <a:ext uri="{FF2B5EF4-FFF2-40B4-BE49-F238E27FC236}">
                <a16:creationId xmlns:a16="http://schemas.microsoft.com/office/drawing/2014/main" id="{F0D7768F-2AE9-D146-18B7-10FEE54E9F21}"/>
              </a:ext>
            </a:extLst>
          </p:cNvPr>
          <p:cNvSpPr/>
          <p:nvPr/>
        </p:nvSpPr>
        <p:spPr>
          <a:xfrm>
            <a:off x="643726" y="675212"/>
            <a:ext cx="12721292" cy="52487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4125"/>
              </a:lnSpc>
              <a:spcAft>
                <a:spcPts val="1050"/>
              </a:spcAft>
            </a:pPr>
            <a:r>
              <a:rPr lang="en-US" sz="3600" kern="0" spc="-75" dirty="0">
                <a:solidFill>
                  <a:srgbClr val="FFFFFF"/>
                </a:solidFill>
                <a:latin typeface="Segoe Sans Display Semibold" pitchFamily="34" charset="0"/>
                <a:ea typeface="Segoe Sans Display Semibold" pitchFamily="34" charset="-122"/>
                <a:cs typeface="Segoe Sans Display Semibold" pitchFamily="34" charset="-120"/>
              </a:rPr>
              <a:t>Microsoft Learn MCP Server : Example use cases (continued)</a:t>
            </a:r>
            <a:endParaRPr lang="en-US" sz="3600" dirty="0"/>
          </a:p>
        </p:txBody>
      </p:sp>
    </p:spTree>
    <p:extLst>
      <p:ext uri="{BB962C8B-B14F-4D97-AF65-F5344CB8AC3E}">
        <p14:creationId xmlns:p14="http://schemas.microsoft.com/office/powerpoint/2010/main" val="37137547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3BC2E-5E83-0C45-01E7-939B0B4BF94F}"/>
            </a:ext>
          </a:extLst>
        </p:cNvPr>
        <p:cNvGrpSpPr/>
        <p:nvPr/>
      </p:nvGrpSpPr>
      <p:grpSpPr>
        <a:xfrm>
          <a:off x="0" y="0"/>
          <a:ext cx="0" cy="0"/>
          <a:chOff x="0" y="0"/>
          <a:chExt cx="0" cy="0"/>
        </a:xfrm>
      </p:grpSpPr>
      <p:pic>
        <p:nvPicPr>
          <p:cNvPr id="9" name="Picture 8" descr="A screen shot of a video player&#10;&#10;AI-generated content may be incorrect.">
            <a:extLst>
              <a:ext uri="{FF2B5EF4-FFF2-40B4-BE49-F238E27FC236}">
                <a16:creationId xmlns:a16="http://schemas.microsoft.com/office/drawing/2014/main" id="{03D86BC1-C10D-6AFC-BD8C-A180B111C0AF}"/>
              </a:ext>
            </a:extLst>
          </p:cNvPr>
          <p:cNvPicPr>
            <a:picLocks noGrp="1" noRot="1" noChangeAspect="1" noMove="1" noResize="1" noEditPoints="1" noAdjustHandles="1" noChangeArrowheads="1" noChangeShapeType="1" noCrop="1"/>
          </p:cNvPicPr>
          <p:nvPr/>
        </p:nvPicPr>
        <p:blipFill>
          <a:blip r:embed="rId3"/>
          <a:stretch>
            <a:fillRect/>
          </a:stretch>
        </p:blipFill>
        <p:spPr>
          <a:xfrm>
            <a:off x="0" y="0"/>
            <a:ext cx="18288000" cy="10287000"/>
          </a:xfrm>
          <a:prstGeom prst="rect">
            <a:avLst/>
          </a:prstGeom>
        </p:spPr>
      </p:pic>
      <p:sp>
        <p:nvSpPr>
          <p:cNvPr id="3" name="Learn about using MCP Servers in GitHub Copilot Get started with MCP Servers Build Agents using MCP on Azure">
            <a:extLst>
              <a:ext uri="{FF2B5EF4-FFF2-40B4-BE49-F238E27FC236}">
                <a16:creationId xmlns:a16="http://schemas.microsoft.com/office/drawing/2014/main" id="{AE1A8AE5-46BA-D2AD-5F2E-EBD2E06DB0E4}"/>
              </a:ext>
            </a:extLst>
          </p:cNvPr>
          <p:cNvSpPr/>
          <p:nvPr/>
        </p:nvSpPr>
        <p:spPr>
          <a:xfrm>
            <a:off x="6145890" y="3645627"/>
            <a:ext cx="4993103" cy="4168227"/>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ea typeface="Segoe Sans Display Regular"/>
              </a:rPr>
              <a:t>Task</a:t>
            </a:r>
            <a:r>
              <a:rPr lang="en-US" sz="1600" dirty="0">
                <a:ea typeface="Segoe Sans Display Regular"/>
              </a:rPr>
              <a:t>: Pre-flight check before upgrading SDKs/services.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“Run a docs check with Learn MCP to list </a:t>
            </a:r>
            <a:r>
              <a:rPr lang="en-US" sz="1600" b="1" dirty="0">
                <a:ea typeface="Segoe Sans Display Regular"/>
              </a:rPr>
              <a:t>recent breaking changes</a:t>
            </a:r>
            <a:r>
              <a:rPr lang="en-US" sz="1600" dirty="0">
                <a:ea typeface="Segoe Sans Display Regular"/>
              </a:rPr>
              <a:t> affecting </a:t>
            </a:r>
            <a:r>
              <a:rPr lang="en-US" sz="1600" b="1" dirty="0">
                <a:ea typeface="Segoe Sans Display Regular"/>
              </a:rPr>
              <a:t>Azure Storage, Service Bus, Graph</a:t>
            </a:r>
            <a:r>
              <a:rPr lang="en-US" sz="1600" dirty="0">
                <a:ea typeface="Segoe Sans Display Regular"/>
              </a:rPr>
              <a:t>, and </a:t>
            </a:r>
            <a:r>
              <a:rPr lang="en-US" sz="1600" b="1" dirty="0">
                <a:ea typeface="Segoe Sans Display Regular"/>
              </a:rPr>
              <a:t>Azure OpenAI</a:t>
            </a:r>
            <a:r>
              <a:rPr lang="en-US" sz="1600" dirty="0">
                <a:ea typeface="Segoe Sans Display Regular"/>
              </a:rPr>
              <a:t> since </a:t>
            </a:r>
            <a:r>
              <a:rPr lang="en-US" sz="1600" b="1" dirty="0">
                <a:ea typeface="Segoe Sans Display Regular"/>
              </a:rPr>
              <a:t>{last quarter}</a:t>
            </a:r>
            <a:r>
              <a:rPr lang="en-US" sz="1600" dirty="0">
                <a:ea typeface="Segoe Sans Display Regular"/>
              </a:rPr>
              <a:t>. Summarize the changes, migration steps, and sample diffs.”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dirty="0">
                <a:ea typeface="Segoe Sans Display Regular"/>
              </a:rPr>
              <a:t>Consolidated bullet list per service with links to release notes/migration guides. </a:t>
            </a:r>
          </a:p>
          <a:p>
            <a:pPr lvl="0">
              <a:spcAft>
                <a:spcPts val="600"/>
              </a:spcAft>
            </a:pPr>
            <a:r>
              <a:rPr lang="en-US" sz="1600" dirty="0">
                <a:ea typeface="Segoe Sans Display Regular"/>
              </a:rPr>
              <a:t>Short before/after code blocks for any API renames or parameter changes. </a:t>
            </a:r>
          </a:p>
          <a:p>
            <a:pPr lvl="0">
              <a:spcAft>
                <a:spcPts val="600"/>
              </a:spcAft>
            </a:pPr>
            <a:r>
              <a:rPr lang="en-US" sz="1600" dirty="0">
                <a:ea typeface="Segoe Sans Display Regular"/>
              </a:rPr>
              <a:t>Risk &amp; rollout plan checklist. </a:t>
            </a:r>
          </a:p>
        </p:txBody>
      </p:sp>
      <p:sp>
        <p:nvSpPr>
          <p:cNvPr id="4" name="MCP Servers">
            <a:extLst>
              <a:ext uri="{FF2B5EF4-FFF2-40B4-BE49-F238E27FC236}">
                <a16:creationId xmlns:a16="http://schemas.microsoft.com/office/drawing/2014/main" id="{167E9B91-7C56-0FC7-9B19-BAF182FBF83C}"/>
              </a:ext>
            </a:extLst>
          </p:cNvPr>
          <p:cNvSpPr/>
          <p:nvPr/>
        </p:nvSpPr>
        <p:spPr>
          <a:xfrm>
            <a:off x="6136839" y="2257453"/>
            <a:ext cx="5279552" cy="269948"/>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20) “What changed?”—breaking changes &amp; deprecations check</a:t>
            </a:r>
            <a:r>
              <a:rPr lang="en-US" sz="2400" dirty="0">
                <a:latin typeface="Segoe UI Semibold" panose="020B0702040204020203" pitchFamily="34" charset="0"/>
                <a:cs typeface="Segoe UI Semibold" panose="020B0702040204020203" pitchFamily="34" charset="0"/>
              </a:rPr>
              <a:t> </a:t>
            </a:r>
          </a:p>
        </p:txBody>
      </p:sp>
      <p:sp>
        <p:nvSpPr>
          <p:cNvPr id="5" name="akamsLearnMCPBlogMVP Learn MCP GitHub repositoryDiscussions issues examples for configuration and release notes Learn MCP documentationOverview developer reference release notes FAQ get started">
            <a:extLst>
              <a:ext uri="{FF2B5EF4-FFF2-40B4-BE49-F238E27FC236}">
                <a16:creationId xmlns:a16="http://schemas.microsoft.com/office/drawing/2014/main" id="{C28F60AD-B373-2065-14BC-8F747BC5E16F}"/>
              </a:ext>
            </a:extLst>
          </p:cNvPr>
          <p:cNvSpPr/>
          <p:nvPr/>
        </p:nvSpPr>
        <p:spPr>
          <a:xfrm>
            <a:off x="352162" y="3645627"/>
            <a:ext cx="5304137" cy="416613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spcAft>
                <a:spcPts val="600"/>
              </a:spcAft>
            </a:pPr>
            <a:r>
              <a:rPr lang="en-US" sz="1600" b="1" dirty="0">
                <a:ea typeface="Segoe Sans Display Regular"/>
              </a:rPr>
              <a:t>Task</a:t>
            </a:r>
            <a:r>
              <a:rPr lang="en-US" sz="1600" dirty="0">
                <a:ea typeface="Segoe Sans Display Regular"/>
              </a:rPr>
              <a:t>: Put hard limits and alerts on Functions + Service Bus. </a:t>
            </a:r>
            <a:br>
              <a:rPr lang="en-US" sz="1600" dirty="0">
                <a:ea typeface="Segoe Sans Display Regular"/>
              </a:rPr>
            </a:br>
            <a:r>
              <a:rPr lang="en-US" sz="1600" b="1" dirty="0">
                <a:ea typeface="Segoe Sans Display Regular"/>
              </a:rPr>
              <a:t>Prompt</a:t>
            </a:r>
            <a:r>
              <a:rPr lang="en-US" sz="1600" dirty="0">
                <a:ea typeface="Segoe Sans Display Regular"/>
              </a:rPr>
              <a:t>: </a:t>
            </a:r>
            <a:br>
              <a:rPr lang="en-US" sz="1600" dirty="0">
                <a:ea typeface="Segoe Sans Display Regular"/>
              </a:rPr>
            </a:br>
            <a:r>
              <a:rPr lang="en-US" sz="1600" dirty="0">
                <a:ea typeface="Segoe Sans Display Regular"/>
              </a:rPr>
              <a:t>“Find the newest docs to set </a:t>
            </a:r>
            <a:r>
              <a:rPr lang="en-US" sz="1600" b="1" dirty="0">
                <a:ea typeface="Segoe Sans Display Regular"/>
              </a:rPr>
              <a:t>budgets/alerts</a:t>
            </a:r>
            <a:r>
              <a:rPr lang="en-US" sz="1600" dirty="0">
                <a:ea typeface="Segoe Sans Display Regular"/>
              </a:rPr>
              <a:t> and </a:t>
            </a:r>
            <a:r>
              <a:rPr lang="en-US" sz="1600" b="1" dirty="0">
                <a:ea typeface="Segoe Sans Display Regular"/>
              </a:rPr>
              <a:t>throttling</a:t>
            </a:r>
            <a:r>
              <a:rPr lang="en-US" sz="1600" dirty="0">
                <a:ea typeface="Segoe Sans Display Regular"/>
              </a:rPr>
              <a:t> patterns for </a:t>
            </a:r>
            <a:r>
              <a:rPr lang="en-US" sz="1600" b="1" dirty="0">
                <a:ea typeface="Segoe Sans Display Regular"/>
              </a:rPr>
              <a:t>Functions + Service Bus</a:t>
            </a:r>
            <a:r>
              <a:rPr lang="en-US" sz="1600" dirty="0">
                <a:ea typeface="Segoe Sans Display Regular"/>
              </a:rPr>
              <a:t>. Give me Azure Policy/alerts steps and code-level backpressure in </a:t>
            </a:r>
            <a:r>
              <a:rPr lang="en-US" sz="1600" b="1" dirty="0">
                <a:ea typeface="Segoe Sans Display Regular"/>
              </a:rPr>
              <a:t>C#</a:t>
            </a:r>
            <a:r>
              <a:rPr lang="en-US" sz="1600" dirty="0">
                <a:ea typeface="Segoe Sans Display Regular"/>
              </a:rPr>
              <a:t>.” </a:t>
            </a:r>
            <a:br>
              <a:rPr lang="en-US" sz="1600" dirty="0">
                <a:ea typeface="Segoe Sans Display Regular"/>
              </a:rPr>
            </a:br>
            <a:r>
              <a:rPr lang="en-US" sz="1600" b="1" dirty="0">
                <a:ea typeface="Segoe Sans Display Regular"/>
              </a:rPr>
              <a:t>Typical output</a:t>
            </a:r>
            <a:r>
              <a:rPr lang="en-US" sz="1600" dirty="0">
                <a:ea typeface="Segoe Sans Display Regular"/>
              </a:rPr>
              <a:t>: </a:t>
            </a:r>
          </a:p>
          <a:p>
            <a:pPr lvl="0">
              <a:spcAft>
                <a:spcPts val="600"/>
              </a:spcAft>
            </a:pPr>
            <a:r>
              <a:rPr lang="en-US" sz="1600" dirty="0">
                <a:ea typeface="Segoe Sans Display Regular"/>
              </a:rPr>
              <a:t>Budget/alert creation steps and recommended metrics. </a:t>
            </a:r>
          </a:p>
          <a:p>
            <a:pPr lvl="0">
              <a:spcAft>
                <a:spcPts val="600"/>
              </a:spcAft>
            </a:pPr>
            <a:r>
              <a:rPr lang="en-US" sz="1600" b="1" dirty="0">
                <a:ea typeface="Segoe Sans Display Regular"/>
              </a:rPr>
              <a:t>C#</a:t>
            </a:r>
            <a:r>
              <a:rPr lang="en-US" sz="1600" dirty="0">
                <a:ea typeface="Segoe Sans Display Regular"/>
              </a:rPr>
              <a:t> </a:t>
            </a:r>
            <a:r>
              <a:rPr lang="en-US" sz="1600" dirty="0" err="1">
                <a:ea typeface="Segoe Sans Display Regular"/>
              </a:rPr>
              <a:t>ServiceBusProcessor</a:t>
            </a:r>
            <a:r>
              <a:rPr lang="en-US" sz="1600" dirty="0">
                <a:ea typeface="Segoe Sans Display Regular"/>
              </a:rPr>
              <a:t> concurrency/</a:t>
            </a:r>
            <a:r>
              <a:rPr lang="en-US" sz="1600" dirty="0" err="1">
                <a:ea typeface="Segoe Sans Display Regular"/>
              </a:rPr>
              <a:t>MaxConcurrentCalls</a:t>
            </a:r>
            <a:r>
              <a:rPr lang="en-US" sz="1600" dirty="0">
                <a:ea typeface="Segoe Sans Display Regular"/>
              </a:rPr>
              <a:t> example. </a:t>
            </a:r>
          </a:p>
          <a:p>
            <a:pPr lvl="0">
              <a:spcAft>
                <a:spcPts val="600"/>
              </a:spcAft>
            </a:pPr>
            <a:r>
              <a:rPr lang="en-US" sz="1600" dirty="0">
                <a:ea typeface="Segoe Sans Display Regular"/>
              </a:rPr>
              <a:t>Retry policies vs dead-letter thresholds. </a:t>
            </a:r>
          </a:p>
        </p:txBody>
      </p:sp>
      <p:sp>
        <p:nvSpPr>
          <p:cNvPr id="6" name="Learn MCP Server">
            <a:extLst>
              <a:ext uri="{FF2B5EF4-FFF2-40B4-BE49-F238E27FC236}">
                <a16:creationId xmlns:a16="http://schemas.microsoft.com/office/drawing/2014/main" id="{79A8D5F2-DEF6-8AE1-90DB-20E2ABC29ACC}"/>
              </a:ext>
            </a:extLst>
          </p:cNvPr>
          <p:cNvSpPr/>
          <p:nvPr/>
        </p:nvSpPr>
        <p:spPr>
          <a:xfrm>
            <a:off x="342987" y="2257453"/>
            <a:ext cx="4714773" cy="362381"/>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US" sz="2400" b="1" dirty="0">
                <a:latin typeface="Segoe UI Semibold" panose="020B0702040204020203" pitchFamily="34" charset="0"/>
                <a:cs typeface="Segoe UI Semibold" panose="020B0702040204020203" pitchFamily="34" charset="0"/>
              </a:rPr>
              <a:t>19) Cost guardrails for Serverless apps</a:t>
            </a:r>
            <a:r>
              <a:rPr lang="en-US" sz="2400" dirty="0">
                <a:latin typeface="Segoe UI Semibold" panose="020B0702040204020203" pitchFamily="34" charset="0"/>
                <a:cs typeface="Segoe UI Semibold" panose="020B0702040204020203" pitchFamily="34" charset="0"/>
              </a:rPr>
              <a:t> </a:t>
            </a:r>
          </a:p>
        </p:txBody>
      </p:sp>
      <p:sp>
        <p:nvSpPr>
          <p:cNvPr id="7" name="Sources  where to get help">
            <a:extLst>
              <a:ext uri="{FF2B5EF4-FFF2-40B4-BE49-F238E27FC236}">
                <a16:creationId xmlns:a16="http://schemas.microsoft.com/office/drawing/2014/main" id="{F31DAA9A-CAB1-F16A-3DFC-D5056B22AF99}"/>
              </a:ext>
            </a:extLst>
          </p:cNvPr>
          <p:cNvSpPr/>
          <p:nvPr/>
        </p:nvSpPr>
        <p:spPr>
          <a:xfrm>
            <a:off x="643726" y="675212"/>
            <a:ext cx="12721292" cy="524874"/>
          </a:xfrm>
          <a:prstGeom prst="rect">
            <a:avLst/>
          </a:prstGeom>
          <a:noFill/>
          <a:ln/>
        </p:spPr>
        <p:txBody>
          <a:bodyPr wrap="square" lIns="0" tIns="0" rIns="0" bIns="0" rtlCol="0" anchor="t"/>
          <a:lstStyle>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nSpc>
                <a:spcPts val="4125"/>
              </a:lnSpc>
              <a:spcAft>
                <a:spcPts val="1050"/>
              </a:spcAft>
            </a:pPr>
            <a:r>
              <a:rPr lang="en-US" sz="3600" kern="0" spc="-75" dirty="0">
                <a:solidFill>
                  <a:srgbClr val="FFFFFF"/>
                </a:solidFill>
                <a:latin typeface="Segoe Sans Display Semibold" pitchFamily="34" charset="0"/>
                <a:ea typeface="Segoe Sans Display Semibold" pitchFamily="34" charset="-122"/>
                <a:cs typeface="Segoe Sans Display Semibold" pitchFamily="34" charset="-120"/>
              </a:rPr>
              <a:t>Microsoft Learn MCP Server : Example use cases (continued)</a:t>
            </a:r>
            <a:endParaRPr lang="en-US" sz="3600" dirty="0"/>
          </a:p>
        </p:txBody>
      </p:sp>
    </p:spTree>
    <p:extLst>
      <p:ext uri="{BB962C8B-B14F-4D97-AF65-F5344CB8AC3E}">
        <p14:creationId xmlns:p14="http://schemas.microsoft.com/office/powerpoint/2010/main" val="3064903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f42aa342-8706-4288-bd11-ebb85995028c}" enabled="1" method="Privileged" siteId="{72f988bf-86f1-41af-91ab-2d7cd011db47}" removed="0"/>
</clbl:labelList>
</file>

<file path=docProps/app.xml><?xml version="1.0" encoding="utf-8"?>
<Properties xmlns="http://schemas.openxmlformats.org/officeDocument/2006/extended-properties" xmlns:vt="http://schemas.openxmlformats.org/officeDocument/2006/docPropsVTypes">
  <TotalTime>534</TotalTime>
  <Words>2857</Words>
  <Application>Microsoft Office PowerPoint</Application>
  <PresentationFormat>Custom</PresentationFormat>
  <Paragraphs>210</Paragraphs>
  <Slides>26</Slides>
  <Notes>24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Arial</vt:lpstr>
      <vt:lpstr>Calibri</vt:lpstr>
      <vt:lpstr>Segoe Sans Display Regular</vt:lpstr>
      <vt:lpstr>Segoe Sans Display Semibold</vt:lpstr>
      <vt:lpstr>Segoe Sans Small Regular</vt:lpstr>
      <vt:lpstr>Segoe Sans Text Regular</vt:lpstr>
      <vt:lpstr>Segoe UI</vt:lpstr>
      <vt:lpstr>Segoe UI Semibold</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Sarah Gaspari</cp:lastModifiedBy>
  <cp:revision>5</cp:revision>
  <dcterms:created xsi:type="dcterms:W3CDTF">2025-10-31T17:55:29Z</dcterms:created>
  <dcterms:modified xsi:type="dcterms:W3CDTF">2025-12-12T00:38:42Z</dcterms:modified>
</cp:coreProperties>
</file>